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1"/>
  </p:notesMasterIdLst>
  <p:handoutMasterIdLst>
    <p:handoutMasterId r:id="rId52"/>
  </p:handoutMasterIdLst>
  <p:sldIdLst>
    <p:sldId id="256" r:id="rId2"/>
    <p:sldId id="257" r:id="rId3"/>
    <p:sldId id="258"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5" r:id="rId27"/>
    <p:sldId id="286" r:id="rId28"/>
    <p:sldId id="287" r:id="rId29"/>
    <p:sldId id="306" r:id="rId30"/>
    <p:sldId id="288" r:id="rId31"/>
    <p:sldId id="289" r:id="rId32"/>
    <p:sldId id="290" r:id="rId33"/>
    <p:sldId id="291" r:id="rId34"/>
    <p:sldId id="307" r:id="rId35"/>
    <p:sldId id="292" r:id="rId36"/>
    <p:sldId id="308" r:id="rId37"/>
    <p:sldId id="293" r:id="rId38"/>
    <p:sldId id="295" r:id="rId39"/>
    <p:sldId id="296" r:id="rId40"/>
    <p:sldId id="297" r:id="rId41"/>
    <p:sldId id="298" r:id="rId42"/>
    <p:sldId id="299" r:id="rId43"/>
    <p:sldId id="300" r:id="rId44"/>
    <p:sldId id="301" r:id="rId45"/>
    <p:sldId id="302" r:id="rId46"/>
    <p:sldId id="303" r:id="rId47"/>
    <p:sldId id="309" r:id="rId48"/>
    <p:sldId id="304" r:id="rId49"/>
    <p:sldId id="305"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169"/>
    <a:srgbClr val="123E64"/>
    <a:srgbClr val="FF8641"/>
    <a:srgbClr val="149089"/>
    <a:srgbClr val="111111"/>
    <a:srgbClr val="CA0078"/>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599" autoAdjust="0"/>
  </p:normalViewPr>
  <p:slideViewPr>
    <p:cSldViewPr snapToObjects="1">
      <p:cViewPr varScale="1">
        <p:scale>
          <a:sx n="122" d="100"/>
          <a:sy n="122" d="100"/>
        </p:scale>
        <p:origin x="688" y="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c:v>
                </c:pt>
              </c:numCache>
            </c:numRef>
          </c:val>
          <c:extLst>
            <c:ext xmlns:c16="http://schemas.microsoft.com/office/drawing/2014/chart" uri="{C3380CC4-5D6E-409C-BE32-E72D297353CC}">
              <c16:uniqueId val="{00000000-D95E-49E5-B337-AB945E5EA1DD}"/>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8</c:v>
                </c:pt>
              </c:numCache>
            </c:numRef>
          </c:val>
          <c:extLst>
            <c:ext xmlns:c16="http://schemas.microsoft.com/office/drawing/2014/chart" uri="{C3380CC4-5D6E-409C-BE32-E72D297353CC}">
              <c16:uniqueId val="{00000001-D95E-49E5-B337-AB945E5EA1DD}"/>
            </c:ext>
          </c:extLst>
        </c:ser>
        <c:ser>
          <c:idx val="2"/>
          <c:order val="2"/>
          <c:tx>
            <c:strRef>
              <c:f>Sheet1!$D$1</c:f>
              <c:strCache>
                <c:ptCount val="1"/>
                <c:pt idx="0">
                  <c:v>Full Server</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23</c:v>
                </c:pt>
              </c:numCache>
            </c:numRef>
          </c:val>
          <c:extLst>
            <c:ext xmlns:c16="http://schemas.microsoft.com/office/drawing/2014/chart" uri="{C3380CC4-5D6E-409C-BE32-E72D297353CC}">
              <c16:uniqueId val="{00000002-D95E-49E5-B337-AB945E5EA1DD}"/>
            </c:ext>
          </c:extLst>
        </c:ser>
        <c:dLbls>
          <c:showLegendKey val="0"/>
          <c:showVal val="1"/>
          <c:showCatName val="0"/>
          <c:showSerName val="0"/>
          <c:showPercent val="0"/>
          <c:showBubbleSize val="0"/>
        </c:dLbls>
        <c:gapWidth val="267"/>
        <c:overlap val="-43"/>
        <c:axId val="514045768"/>
        <c:axId val="514050864"/>
      </c:barChart>
      <c:catAx>
        <c:axId val="51404576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14050864"/>
        <c:crosses val="autoZero"/>
        <c:auto val="1"/>
        <c:lblAlgn val="ctr"/>
        <c:lblOffset val="100"/>
        <c:noMultiLvlLbl val="0"/>
      </c:catAx>
      <c:valAx>
        <c:axId val="51405086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1404576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40</c:v>
                </c:pt>
              </c:numCache>
            </c:numRef>
          </c:val>
          <c:extLst>
            <c:ext xmlns:c16="http://schemas.microsoft.com/office/drawing/2014/chart" uri="{C3380CC4-5D6E-409C-BE32-E72D297353CC}">
              <c16:uniqueId val="{00000000-DF73-421E-AE01-B1E156038AF0}"/>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300</c:v>
                </c:pt>
              </c:numCache>
            </c:numRef>
          </c:val>
          <c:extLst>
            <c:ext xmlns:c16="http://schemas.microsoft.com/office/drawing/2014/chart" uri="{C3380CC4-5D6E-409C-BE32-E72D297353CC}">
              <c16:uniqueId val="{00000001-DF73-421E-AE01-B1E156038AF0}"/>
            </c:ext>
          </c:extLst>
        </c:ser>
        <c:dLbls>
          <c:showLegendKey val="0"/>
          <c:showVal val="1"/>
          <c:showCatName val="0"/>
          <c:showSerName val="0"/>
          <c:showPercent val="0"/>
          <c:showBubbleSize val="0"/>
        </c:dLbls>
        <c:gapWidth val="267"/>
        <c:overlap val="-43"/>
        <c:axId val="313048552"/>
        <c:axId val="313050512"/>
      </c:barChart>
      <c:catAx>
        <c:axId val="31304855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313050512"/>
        <c:crosses val="autoZero"/>
        <c:auto val="1"/>
        <c:lblAlgn val="ctr"/>
        <c:lblOffset val="100"/>
        <c:noMultiLvlLbl val="0"/>
      </c:catAx>
      <c:valAx>
        <c:axId val="31305051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13048552"/>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dLbl>
              <c:idx val="0"/>
              <c:tx>
                <c:rich>
                  <a:bodyPr/>
                  <a:lstStyle/>
                  <a:p>
                    <a:r>
                      <a:rPr lang="en-US"/>
                      <a:t>0.4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81F-4F54-903D-0DA1F586C5C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0.29199999999999998</c:v>
                </c:pt>
              </c:numCache>
            </c:numRef>
          </c:val>
          <c:extLst>
            <c:ext xmlns:c16="http://schemas.microsoft.com/office/drawing/2014/chart" uri="{C3380CC4-5D6E-409C-BE32-E72D297353CC}">
              <c16:uniqueId val="{00000000-99FF-4137-B18A-58A0A16E0CE0}"/>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4.84</c:v>
                </c:pt>
              </c:numCache>
            </c:numRef>
          </c:val>
          <c:extLst>
            <c:ext xmlns:c16="http://schemas.microsoft.com/office/drawing/2014/chart" uri="{C3380CC4-5D6E-409C-BE32-E72D297353CC}">
              <c16:uniqueId val="{00000001-99FF-4137-B18A-58A0A16E0CE0}"/>
            </c:ext>
          </c:extLst>
        </c:ser>
        <c:dLbls>
          <c:showLegendKey val="0"/>
          <c:showVal val="1"/>
          <c:showCatName val="0"/>
          <c:showSerName val="0"/>
          <c:showPercent val="0"/>
          <c:showBubbleSize val="0"/>
        </c:dLbls>
        <c:gapWidth val="267"/>
        <c:overlap val="-43"/>
        <c:axId val="313051688"/>
        <c:axId val="313047768"/>
      </c:barChart>
      <c:catAx>
        <c:axId val="31305168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313047768"/>
        <c:crosses val="autoZero"/>
        <c:auto val="1"/>
        <c:lblAlgn val="ctr"/>
        <c:lblOffset val="100"/>
        <c:noMultiLvlLbl val="0"/>
      </c:catAx>
      <c:valAx>
        <c:axId val="31304776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1305168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dLbl>
              <c:idx val="0"/>
              <c:tx>
                <c:rich>
                  <a:bodyPr/>
                  <a:lstStyle/>
                  <a:p>
                    <a:r>
                      <a:rPr lang="en-US" dirty="0"/>
                      <a:t>0.41</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CAC-42FD-B945-192D352EB48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0.31</c:v>
                </c:pt>
              </c:numCache>
            </c:numRef>
          </c:val>
          <c:extLst>
            <c:ext xmlns:c16="http://schemas.microsoft.com/office/drawing/2014/chart" uri="{C3380CC4-5D6E-409C-BE32-E72D297353CC}">
              <c16:uniqueId val="{00000000-289E-41F1-B953-78FC0143800B}"/>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6.3</c:v>
                </c:pt>
              </c:numCache>
            </c:numRef>
          </c:val>
          <c:extLst>
            <c:ext xmlns:c16="http://schemas.microsoft.com/office/drawing/2014/chart" uri="{C3380CC4-5D6E-409C-BE32-E72D297353CC}">
              <c16:uniqueId val="{00000001-289E-41F1-B953-78FC0143800B}"/>
            </c:ext>
          </c:extLst>
        </c:ser>
        <c:dLbls>
          <c:showLegendKey val="0"/>
          <c:showVal val="1"/>
          <c:showCatName val="0"/>
          <c:showSerName val="0"/>
          <c:showPercent val="0"/>
          <c:showBubbleSize val="0"/>
        </c:dLbls>
        <c:gapWidth val="267"/>
        <c:overlap val="-43"/>
        <c:axId val="313046592"/>
        <c:axId val="313048160"/>
      </c:barChart>
      <c:catAx>
        <c:axId val="313046592"/>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313048160"/>
        <c:crosses val="autoZero"/>
        <c:auto val="1"/>
        <c:lblAlgn val="ctr"/>
        <c:lblOffset val="100"/>
        <c:noMultiLvlLbl val="0"/>
      </c:catAx>
      <c:valAx>
        <c:axId val="31304816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313046592"/>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9</c:v>
                </c:pt>
              </c:numCache>
            </c:numRef>
          </c:val>
          <c:extLst>
            <c:ext xmlns:c16="http://schemas.microsoft.com/office/drawing/2014/chart" uri="{C3380CC4-5D6E-409C-BE32-E72D297353CC}">
              <c16:uniqueId val="{00000000-AC43-43CA-A4C1-7D47147752EE}"/>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23</c:v>
                </c:pt>
              </c:numCache>
            </c:numRef>
          </c:val>
          <c:extLst>
            <c:ext xmlns:c16="http://schemas.microsoft.com/office/drawing/2014/chart" uri="{C3380CC4-5D6E-409C-BE32-E72D297353CC}">
              <c16:uniqueId val="{00000001-AC43-43CA-A4C1-7D47147752EE}"/>
            </c:ext>
          </c:extLst>
        </c:ser>
        <c:ser>
          <c:idx val="2"/>
          <c:order val="2"/>
          <c:tx>
            <c:strRef>
              <c:f>Sheet1!$D$1</c:f>
              <c:strCache>
                <c:ptCount val="1"/>
                <c:pt idx="0">
                  <c:v>Full Server</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26</c:v>
                </c:pt>
              </c:numCache>
            </c:numRef>
          </c:val>
          <c:extLst>
            <c:ext xmlns:c16="http://schemas.microsoft.com/office/drawing/2014/chart" uri="{C3380CC4-5D6E-409C-BE32-E72D297353CC}">
              <c16:uniqueId val="{00000002-AC43-43CA-A4C1-7D47147752EE}"/>
            </c:ext>
          </c:extLst>
        </c:ser>
        <c:dLbls>
          <c:showLegendKey val="0"/>
          <c:showVal val="1"/>
          <c:showCatName val="0"/>
          <c:showSerName val="0"/>
          <c:showPercent val="0"/>
          <c:showBubbleSize val="0"/>
        </c:dLbls>
        <c:gapWidth val="267"/>
        <c:overlap val="-43"/>
        <c:axId val="514052824"/>
        <c:axId val="514054392"/>
      </c:barChart>
      <c:catAx>
        <c:axId val="5140528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14054392"/>
        <c:crosses val="autoZero"/>
        <c:auto val="1"/>
        <c:lblAlgn val="ctr"/>
        <c:lblOffset val="100"/>
        <c:noMultiLvlLbl val="0"/>
      </c:catAx>
      <c:valAx>
        <c:axId val="51405439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14052824"/>
        <c:crosses val="autoZero"/>
        <c:crossBetween val="between"/>
      </c:valAx>
      <c:spPr>
        <a:pattFill prst="ltDnDiag">
          <a:fgClr>
            <a:schemeClr val="dk1">
              <a:lumMod val="15000"/>
              <a:lumOff val="85000"/>
            </a:schemeClr>
          </a:fgClr>
          <a:bgClr>
            <a:schemeClr val="lt1"/>
          </a:bgClr>
        </a:pattFill>
        <a:ln>
          <a:noFill/>
        </a:ln>
        <a:effectLst/>
      </c:spPr>
    </c:plotArea>
    <c:legend>
      <c:legendPos val="b"/>
      <c:layout>
        <c:manualLayout>
          <c:xMode val="edge"/>
          <c:yMode val="edge"/>
          <c:x val="0.24045677909735849"/>
          <c:y val="0.87192977049017573"/>
          <c:w val="0.75954322090264148"/>
          <c:h val="0.1280702295098242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3</c:v>
                </c:pt>
              </c:numCache>
            </c:numRef>
          </c:val>
          <c:extLst>
            <c:ext xmlns:c16="http://schemas.microsoft.com/office/drawing/2014/chart" uri="{C3380CC4-5D6E-409C-BE32-E72D297353CC}">
              <c16:uniqueId val="{00000000-C421-4FC3-A358-BD66DC4E2E04}"/>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6</c:v>
                </c:pt>
              </c:numCache>
            </c:numRef>
          </c:val>
          <c:extLst>
            <c:ext xmlns:c16="http://schemas.microsoft.com/office/drawing/2014/chart" uri="{C3380CC4-5D6E-409C-BE32-E72D297353CC}">
              <c16:uniqueId val="{00000001-C421-4FC3-A358-BD66DC4E2E04}"/>
            </c:ext>
          </c:extLst>
        </c:ser>
        <c:ser>
          <c:idx val="2"/>
          <c:order val="2"/>
          <c:tx>
            <c:strRef>
              <c:f>Sheet1!$D$1</c:f>
              <c:strCache>
                <c:ptCount val="1"/>
                <c:pt idx="0">
                  <c:v>Full Server</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Sheet1!$D$2</c:f>
              <c:numCache>
                <c:formatCode>General</c:formatCode>
                <c:ptCount val="1"/>
                <c:pt idx="0">
                  <c:v>11</c:v>
                </c:pt>
              </c:numCache>
            </c:numRef>
          </c:val>
          <c:extLst>
            <c:ext xmlns:c16="http://schemas.microsoft.com/office/drawing/2014/chart" uri="{C3380CC4-5D6E-409C-BE32-E72D297353CC}">
              <c16:uniqueId val="{00000002-C421-4FC3-A358-BD66DC4E2E04}"/>
            </c:ext>
          </c:extLst>
        </c:ser>
        <c:dLbls>
          <c:showLegendKey val="0"/>
          <c:showVal val="1"/>
          <c:showCatName val="0"/>
          <c:showSerName val="0"/>
          <c:showPercent val="0"/>
          <c:showBubbleSize val="0"/>
        </c:dLbls>
        <c:gapWidth val="267"/>
        <c:overlap val="-43"/>
        <c:axId val="514055568"/>
        <c:axId val="514056352"/>
      </c:barChart>
      <c:catAx>
        <c:axId val="51405556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14056352"/>
        <c:crosses val="autoZero"/>
        <c:auto val="1"/>
        <c:lblAlgn val="ctr"/>
        <c:lblOffset val="100"/>
        <c:noMultiLvlLbl val="0"/>
      </c:catAx>
      <c:valAx>
        <c:axId val="51405635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1405556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12</c:v>
                </c:pt>
              </c:numCache>
            </c:numRef>
          </c:val>
          <c:extLst>
            <c:ext xmlns:c16="http://schemas.microsoft.com/office/drawing/2014/chart" uri="{C3380CC4-5D6E-409C-BE32-E72D297353CC}">
              <c16:uniqueId val="{00000000-BA6C-4B24-9AC2-66297F99C08B}"/>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31</c:v>
                </c:pt>
              </c:numCache>
            </c:numRef>
          </c:val>
          <c:extLst>
            <c:ext xmlns:c16="http://schemas.microsoft.com/office/drawing/2014/chart" uri="{C3380CC4-5D6E-409C-BE32-E72D297353CC}">
              <c16:uniqueId val="{00000001-BA6C-4B24-9AC2-66297F99C08B}"/>
            </c:ext>
          </c:extLst>
        </c:ser>
        <c:dLbls>
          <c:showLegendKey val="0"/>
          <c:showVal val="1"/>
          <c:showCatName val="0"/>
          <c:showSerName val="0"/>
          <c:showPercent val="0"/>
          <c:showBubbleSize val="0"/>
        </c:dLbls>
        <c:gapWidth val="267"/>
        <c:overlap val="-43"/>
        <c:axId val="506301320"/>
        <c:axId val="506302496"/>
      </c:barChart>
      <c:catAx>
        <c:axId val="50630132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06302496"/>
        <c:crosses val="autoZero"/>
        <c:auto val="1"/>
        <c:lblAlgn val="ctr"/>
        <c:lblOffset val="100"/>
        <c:noMultiLvlLbl val="0"/>
      </c:catAx>
      <c:valAx>
        <c:axId val="506302496"/>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0630132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22</c:v>
                </c:pt>
              </c:numCache>
            </c:numRef>
          </c:val>
          <c:extLst>
            <c:ext xmlns:c16="http://schemas.microsoft.com/office/drawing/2014/chart" uri="{C3380CC4-5D6E-409C-BE32-E72D297353CC}">
              <c16:uniqueId val="{00000000-4048-4C8F-B456-9683FE54DBCD}"/>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46</c:v>
                </c:pt>
              </c:numCache>
            </c:numRef>
          </c:val>
          <c:extLst>
            <c:ext xmlns:c16="http://schemas.microsoft.com/office/drawing/2014/chart" uri="{C3380CC4-5D6E-409C-BE32-E72D297353CC}">
              <c16:uniqueId val="{00000001-4048-4C8F-B456-9683FE54DBCD}"/>
            </c:ext>
          </c:extLst>
        </c:ser>
        <c:dLbls>
          <c:showLegendKey val="0"/>
          <c:showVal val="1"/>
          <c:showCatName val="0"/>
          <c:showSerName val="0"/>
          <c:showPercent val="0"/>
          <c:showBubbleSize val="0"/>
        </c:dLbls>
        <c:gapWidth val="267"/>
        <c:overlap val="-43"/>
        <c:axId val="506306024"/>
        <c:axId val="506307200"/>
      </c:barChart>
      <c:catAx>
        <c:axId val="50630602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06307200"/>
        <c:crosses val="autoZero"/>
        <c:auto val="1"/>
        <c:lblAlgn val="ctr"/>
        <c:lblOffset val="100"/>
        <c:noMultiLvlLbl val="0"/>
      </c:catAx>
      <c:valAx>
        <c:axId val="50630720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06306024"/>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73</c:v>
                </c:pt>
              </c:numCache>
            </c:numRef>
          </c:val>
          <c:extLst>
            <c:ext xmlns:c16="http://schemas.microsoft.com/office/drawing/2014/chart" uri="{C3380CC4-5D6E-409C-BE32-E72D297353CC}">
              <c16:uniqueId val="{00000000-F63B-41E7-914D-15CA2B09AF77}"/>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98</c:v>
                </c:pt>
              </c:numCache>
            </c:numRef>
          </c:val>
          <c:extLst>
            <c:ext xmlns:c16="http://schemas.microsoft.com/office/drawing/2014/chart" uri="{C3380CC4-5D6E-409C-BE32-E72D297353CC}">
              <c16:uniqueId val="{00000001-F63B-41E7-914D-15CA2B09AF77}"/>
            </c:ext>
          </c:extLst>
        </c:ser>
        <c:dLbls>
          <c:showLegendKey val="0"/>
          <c:showVal val="1"/>
          <c:showCatName val="0"/>
          <c:showSerName val="0"/>
          <c:showPercent val="0"/>
          <c:showBubbleSize val="0"/>
        </c:dLbls>
        <c:gapWidth val="267"/>
        <c:overlap val="-43"/>
        <c:axId val="506314648"/>
        <c:axId val="506315824"/>
      </c:barChart>
      <c:catAx>
        <c:axId val="50631464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06315824"/>
        <c:crosses val="autoZero"/>
        <c:auto val="1"/>
        <c:lblAlgn val="ctr"/>
        <c:lblOffset val="100"/>
        <c:noMultiLvlLbl val="0"/>
      </c:catAx>
      <c:valAx>
        <c:axId val="50631582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0631464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150</c:v>
                </c:pt>
              </c:numCache>
            </c:numRef>
          </c:val>
          <c:extLst>
            <c:ext xmlns:c16="http://schemas.microsoft.com/office/drawing/2014/chart" uri="{C3380CC4-5D6E-409C-BE32-E72D297353CC}">
              <c16:uniqueId val="{00000000-425D-465E-8573-E30CAB202F89}"/>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255</c:v>
                </c:pt>
              </c:numCache>
            </c:numRef>
          </c:val>
          <c:extLst>
            <c:ext xmlns:c16="http://schemas.microsoft.com/office/drawing/2014/chart" uri="{C3380CC4-5D6E-409C-BE32-E72D297353CC}">
              <c16:uniqueId val="{00000001-425D-465E-8573-E30CAB202F89}"/>
            </c:ext>
          </c:extLst>
        </c:ser>
        <c:dLbls>
          <c:showLegendKey val="0"/>
          <c:showVal val="1"/>
          <c:showCatName val="0"/>
          <c:showSerName val="0"/>
          <c:showPercent val="0"/>
          <c:showBubbleSize val="0"/>
        </c:dLbls>
        <c:gapWidth val="267"/>
        <c:overlap val="-43"/>
        <c:axId val="512219256"/>
        <c:axId val="512221608"/>
      </c:barChart>
      <c:catAx>
        <c:axId val="51221925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12221608"/>
        <c:crosses val="autoZero"/>
        <c:auto val="1"/>
        <c:lblAlgn val="ctr"/>
        <c:lblOffset val="100"/>
        <c:noMultiLvlLbl val="0"/>
      </c:catAx>
      <c:valAx>
        <c:axId val="51222160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12219256"/>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21</c:v>
                </c:pt>
              </c:numCache>
            </c:numRef>
          </c:val>
          <c:extLst>
            <c:ext xmlns:c16="http://schemas.microsoft.com/office/drawing/2014/chart" uri="{C3380CC4-5D6E-409C-BE32-E72D297353CC}">
              <c16:uniqueId val="{00000000-243C-4ABC-8E4E-A5D98DA380ED}"/>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26</c:v>
                </c:pt>
              </c:numCache>
            </c:numRef>
          </c:val>
          <c:extLst>
            <c:ext xmlns:c16="http://schemas.microsoft.com/office/drawing/2014/chart" uri="{C3380CC4-5D6E-409C-BE32-E72D297353CC}">
              <c16:uniqueId val="{00000001-243C-4ABC-8E4E-A5D98DA380ED}"/>
            </c:ext>
          </c:extLst>
        </c:ser>
        <c:dLbls>
          <c:showLegendKey val="0"/>
          <c:showVal val="1"/>
          <c:showCatName val="0"/>
          <c:showSerName val="0"/>
          <c:showPercent val="0"/>
          <c:showBubbleSize val="0"/>
        </c:dLbls>
        <c:gapWidth val="267"/>
        <c:overlap val="-43"/>
        <c:axId val="512220040"/>
        <c:axId val="512220432"/>
      </c:barChart>
      <c:catAx>
        <c:axId val="51222004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12220432"/>
        <c:crosses val="autoZero"/>
        <c:auto val="1"/>
        <c:lblAlgn val="ctr"/>
        <c:lblOffset val="100"/>
        <c:noMultiLvlLbl val="0"/>
      </c:catAx>
      <c:valAx>
        <c:axId val="512220432"/>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12220040"/>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Nano Server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61</c:v>
                </c:pt>
              </c:numCache>
            </c:numRef>
          </c:val>
          <c:extLst>
            <c:ext xmlns:c16="http://schemas.microsoft.com/office/drawing/2014/chart" uri="{C3380CC4-5D6E-409C-BE32-E72D297353CC}">
              <c16:uniqueId val="{00000000-B346-4F28-9863-5AD91F93AC2F}"/>
            </c:ext>
          </c:extLst>
        </c:ser>
        <c:ser>
          <c:idx val="1"/>
          <c:order val="1"/>
          <c:tx>
            <c:strRef>
              <c:f>Sheet1!$C$1</c:f>
              <c:strCache>
                <c:ptCount val="1"/>
                <c:pt idx="0">
                  <c:v>Server Core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139</c:v>
                </c:pt>
              </c:numCache>
            </c:numRef>
          </c:val>
          <c:extLst>
            <c:ext xmlns:c16="http://schemas.microsoft.com/office/drawing/2014/chart" uri="{C3380CC4-5D6E-409C-BE32-E72D297353CC}">
              <c16:uniqueId val="{00000001-B346-4F28-9863-5AD91F93AC2F}"/>
            </c:ext>
          </c:extLst>
        </c:ser>
        <c:dLbls>
          <c:showLegendKey val="0"/>
          <c:showVal val="1"/>
          <c:showCatName val="0"/>
          <c:showSerName val="0"/>
          <c:showPercent val="0"/>
          <c:showBubbleSize val="0"/>
        </c:dLbls>
        <c:gapWidth val="267"/>
        <c:overlap val="-43"/>
        <c:axId val="512221216"/>
        <c:axId val="512222000"/>
      </c:barChart>
      <c:catAx>
        <c:axId val="512221216"/>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mn-lt"/>
                <a:ea typeface="+mn-ea"/>
                <a:cs typeface="+mn-cs"/>
              </a:defRPr>
            </a:pPr>
            <a:endParaRPr lang="en-US"/>
          </a:p>
        </c:txPr>
        <c:crossAx val="512222000"/>
        <c:crosses val="autoZero"/>
        <c:auto val="1"/>
        <c:lblAlgn val="ctr"/>
        <c:lblOffset val="100"/>
        <c:noMultiLvlLbl val="0"/>
      </c:catAx>
      <c:valAx>
        <c:axId val="512222000"/>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512221216"/>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0.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1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8.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9.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2/21/2017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2/21/2017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4</a:t>
            </a:fld>
            <a:endParaRPr lang="ru-RU"/>
          </a:p>
        </p:txBody>
      </p:sp>
    </p:spTree>
    <p:extLst>
      <p:ext uri="{BB962C8B-B14F-4D97-AF65-F5344CB8AC3E}">
        <p14:creationId xmlns:p14="http://schemas.microsoft.com/office/powerpoint/2010/main" val="172297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2/21/2017 10:11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52424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36E49C33-A899-4080-B833-E3FCF70FA0F1}" type="slidenum">
              <a:rPr lang="ru-RU" smtClean="0"/>
              <a:t>48</a:t>
            </a:fld>
            <a:endParaRPr lang="ru-RU"/>
          </a:p>
        </p:txBody>
      </p:sp>
    </p:spTree>
    <p:extLst>
      <p:ext uri="{BB962C8B-B14F-4D97-AF65-F5344CB8AC3E}">
        <p14:creationId xmlns:p14="http://schemas.microsoft.com/office/powerpoint/2010/main" val="23313714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www.veeam.com/"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885789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8"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86399859"/>
      </p:ext>
    </p:extLst>
  </p:cSld>
  <p:clrMapOvr>
    <a:masterClrMapping/>
  </p:clrMapOvr>
  <p:transition>
    <p:fade/>
  </p:transition>
  <p:extLst mod="1">
    <p:ext uri="{DCECCB84-F9BA-43D5-87BE-67443E8EF086}">
      <p15:sldGuideLst xmlns:p15="http://schemas.microsoft.com/office/powerpoint/2012/main">
        <p15:guide id="1" orient="horz" pos="66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with veeam.c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89436" y="1085850"/>
            <a:ext cx="8363938" cy="3430116"/>
          </a:xfrm>
        </p:spPr>
        <p:txBody>
          <a:bodyPr>
            <a:noAutofit/>
          </a:bodyPr>
          <a:lstStyle>
            <a:lvl1pPr>
              <a:lnSpc>
                <a:spcPct val="100000"/>
              </a:lnSpc>
              <a:defRPr/>
            </a:lvl1pPr>
            <a:lvl2pPr>
              <a:lnSpc>
                <a:spcPct val="10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p:txBody>
      </p:sp>
      <p:pic>
        <p:nvPicPr>
          <p:cNvPr id="4" name="Picture 3">
            <a:hlinkClick r:id="rId2"/>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028384" y="4607997"/>
            <a:ext cx="993734" cy="411449"/>
          </a:xfrm>
          <a:prstGeom prst="rect">
            <a:avLst/>
          </a:prstGeom>
        </p:spPr>
      </p:pic>
    </p:spTree>
    <p:extLst>
      <p:ext uri="{BB962C8B-B14F-4D97-AF65-F5344CB8AC3E}">
        <p14:creationId xmlns:p14="http://schemas.microsoft.com/office/powerpoint/2010/main" val="30865349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Ending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197802"/>
            <a:ext cx="8423524" cy="830997"/>
          </a:xfrm>
        </p:spPr>
        <p:txBody>
          <a:bodyPr/>
          <a:lstStyle>
            <a:lvl1pPr marL="0" indent="0" algn="ctr">
              <a:lnSpc>
                <a:spcPct val="100000"/>
              </a:lnSpc>
              <a:spcBef>
                <a:spcPts val="0"/>
              </a:spcBef>
              <a:buNone/>
              <a:defRPr sz="6000" i="0" spc="0" baseline="0">
                <a:solidFill>
                  <a:schemeClr val="bg1"/>
                </a:solidFill>
                <a:latin typeface="+mn-lt"/>
              </a:defRPr>
            </a:lvl1pPr>
          </a:lstStyle>
          <a:p>
            <a:pPr lvl="0"/>
            <a:r>
              <a:rPr lang="en-US" dirty="0"/>
              <a:t>Click to edit title style</a:t>
            </a:r>
          </a:p>
        </p:txBody>
      </p:sp>
      <p:pic>
        <p:nvPicPr>
          <p:cNvPr id="3" name="Picture 2"/>
          <p:cNvPicPr>
            <a:picLocks noChangeAspect="1" noChangeArrowheads="1"/>
          </p:cNvPicPr>
          <p:nvPr userDrawn="1"/>
        </p:nvPicPr>
        <p:blipFill>
          <a:blip r:embed="rId2" cstate="screen">
            <a:extLst>
              <a:ext uri="{28A0092B-C50C-407E-A947-70E740481C1C}">
                <a14:useLocalDpi xmlns:a14="http://schemas.microsoft.com/office/drawing/2010/main" val="0"/>
              </a:ext>
            </a:extLst>
          </a:blip>
          <a:stretch>
            <a:fillRect/>
          </a:stretch>
        </p:blipFill>
        <p:spPr bwMode="auto">
          <a:xfrm>
            <a:off x="4025200" y="3963161"/>
            <a:ext cx="1142469" cy="472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420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900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divider 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84673" y="2197802"/>
            <a:ext cx="8423524" cy="830997"/>
          </a:xfrm>
        </p:spPr>
        <p:txBody>
          <a:bodyPr/>
          <a:lstStyle>
            <a:lvl1pPr marL="0" indent="0">
              <a:lnSpc>
                <a:spcPct val="100000"/>
              </a:lnSpc>
              <a:spcBef>
                <a:spcPts val="0"/>
              </a:spcBef>
              <a:buNone/>
              <a:defRPr sz="60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38110786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630942"/>
          </a:xfrm>
        </p:spPr>
        <p:txBody>
          <a:bodyPr/>
          <a:lstStyle>
            <a:lvl1pPr>
              <a:lnSpc>
                <a:spcPct val="100000"/>
              </a:lnSpc>
              <a:defRPr spc="0">
                <a:latin typeface="+mj-lt"/>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3718148"/>
          </a:xfrm>
        </p:spPr>
        <p:txBody>
          <a:bodyPr>
            <a:noAutofit/>
          </a:bodyPr>
          <a:lstStyle>
            <a:lvl1pPr marL="0" marR="0" indent="0" algn="l" defTabSz="686030" rtl="0" eaLnBrk="1" fontAlgn="auto" latinLnBrk="0" hangingPunct="1">
              <a:lnSpc>
                <a:spcPct val="100000"/>
              </a:lnSpc>
              <a:spcBef>
                <a:spcPts val="0"/>
              </a:spcBef>
              <a:spcAft>
                <a:spcPts val="0"/>
              </a:spcAft>
              <a:buClrTx/>
              <a:buSzPct val="90000"/>
              <a:buFont typeface="Arial" pitchFamily="34" charset="0"/>
              <a:buNone/>
              <a:tabLst/>
              <a:defRPr sz="2400" spc="0" baseline="0">
                <a:latin typeface="+mn-lt"/>
              </a:defRPr>
            </a:lvl1pPr>
            <a:lvl2pPr marL="266693" marR="0" indent="-266693" algn="l" defTabSz="686030"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20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603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00">
                    <a:lumMod val="50000"/>
                    <a:lumOff val="50000"/>
                  </a:srgbClr>
                </a:solidFill>
                <a:effectLst/>
                <a:uLnTx/>
                <a:uFillTx/>
                <a:latin typeface="+mn-lt"/>
                <a:ea typeface="+mn-ea"/>
                <a:cs typeface="+mn-cs"/>
              </a:rPr>
              <a:t>Click to edit Master text styles</a:t>
            </a:r>
          </a:p>
          <a:p>
            <a:pPr marL="266693" marR="0" lvl="1" indent="-266693" algn="l" defTabSz="686030"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dirty="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7158838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89" r:id="rId5"/>
    <p:sldLayoutId id="2147483691" r:id="rId6"/>
    <p:sldLayoutId id="2147483693" r:id="rId7"/>
    <p:sldLayoutId id="2147483694" r:id="rId8"/>
    <p:sldLayoutId id="2147483695" r:id="rId9"/>
    <p:sldLayoutId id="2147483696" r:id="rId10"/>
    <p:sldLayoutId id="2147483697" r:id="rId11"/>
    <p:sldLayoutId id="2147483698" r:id="rId12"/>
    <p:sldLayoutId id="2147483699" r:id="rId13"/>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68D729"/>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68D729"/>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68D729"/>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68D729"/>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68D729"/>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0.xml"/><Relationship Id="rId4" Type="http://schemas.openxmlformats.org/officeDocument/2006/relationships/chart" Target="../charts/chart6.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0.xml"/><Relationship Id="rId4" Type="http://schemas.openxmlformats.org/officeDocument/2006/relationships/chart" Target="../charts/chart9.xml"/></Relationships>
</file>

<file path=ppt/slides/_rels/slide1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0.xml"/><Relationship Id="rId4" Type="http://schemas.openxmlformats.org/officeDocument/2006/relationships/chart" Target="../charts/char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hyperlink" Target="http://catalog.update.microsoft.com/v7/site/Install.aspx?referringpage=home.aspx"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png"/><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hyperlink" Target="https://www.flickr.com/photos/35034358326@N01/1069893367/" TargetMode="External"/><Relationship Id="rId13" Type="http://schemas.openxmlformats.org/officeDocument/2006/relationships/hyperlink" Target="https://www.flickr.com/photos/tampaempire/4420936023/" TargetMode="External"/><Relationship Id="rId3" Type="http://schemas.openxmlformats.org/officeDocument/2006/relationships/hyperlink" Target="http://www.flickr.com/photos/49462908@N00/3556697439/" TargetMode="External"/><Relationship Id="rId7" Type="http://schemas.openxmlformats.org/officeDocument/2006/relationships/hyperlink" Target="https://www.flickr.com/photos/46191841@N00/3734200307/" TargetMode="External"/><Relationship Id="rId12" Type="http://schemas.openxmlformats.org/officeDocument/2006/relationships/hyperlink" Target="https://www.flickr.com/photos/39442289@N00/2340521934/" TargetMode="External"/><Relationship Id="rId2" Type="http://schemas.openxmlformats.org/officeDocument/2006/relationships/hyperlink" Target="https://www.flickr.com/photos/77144005@N00/29789408/" TargetMode="External"/><Relationship Id="rId1" Type="http://schemas.openxmlformats.org/officeDocument/2006/relationships/slideLayout" Target="../slideLayouts/slideLayout11.xml"/><Relationship Id="rId6" Type="http://schemas.openxmlformats.org/officeDocument/2006/relationships/hyperlink" Target="https://www.flickr.com/photos/116451027@N08/26133978331/" TargetMode="External"/><Relationship Id="rId11" Type="http://schemas.openxmlformats.org/officeDocument/2006/relationships/hyperlink" Target="https://www.flickr.com/photos/7160940@N02/9217848637/" TargetMode="External"/><Relationship Id="rId5" Type="http://schemas.openxmlformats.org/officeDocument/2006/relationships/hyperlink" Target="https://www.flickr.com/photos/107563722@N04/25156347003/" TargetMode="External"/><Relationship Id="rId10" Type="http://schemas.openxmlformats.org/officeDocument/2006/relationships/hyperlink" Target="https://www.flickr.com/photos/altemark/1598056760/in/photostream/" TargetMode="External"/><Relationship Id="rId4" Type="http://schemas.openxmlformats.org/officeDocument/2006/relationships/hyperlink" Target="https://www.flickr.com/photos/tie_ler/5969283186/" TargetMode="External"/><Relationship Id="rId9" Type="http://schemas.openxmlformats.org/officeDocument/2006/relationships/hyperlink" Target="https://www.flickr.com/photos/flyzipper/107043835/" TargetMode="External"/><Relationship Id="rId14" Type="http://schemas.openxmlformats.org/officeDocument/2006/relationships/hyperlink" Target="https://www.flickr.com/photos/10581663@N08/2397492688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
            <a:ext cx="8229600" cy="914400"/>
          </a:xfrm>
        </p:spPr>
        <p:txBody>
          <a:bodyPr/>
          <a:lstStyle/>
          <a:p>
            <a:r>
              <a:rPr lang="en-US" dirty="0"/>
              <a:t>Servicing improvements*</a:t>
            </a:r>
          </a:p>
        </p:txBody>
      </p:sp>
      <p:graphicFrame>
        <p:nvGraphicFramePr>
          <p:cNvPr id="3" name="Content Placeholder 5"/>
          <p:cNvGraphicFramePr>
            <a:graphicFrameLocks noGrp="1"/>
          </p:cNvGraphicFramePr>
          <p:nvPr>
            <p:ph idx="4294967295"/>
            <p:extLst/>
          </p:nvPr>
        </p:nvGraphicFramePr>
        <p:xfrm>
          <a:off x="0" y="933450"/>
          <a:ext cx="2835275" cy="36639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ontent Placeholder 5"/>
          <p:cNvGraphicFramePr>
            <a:graphicFrameLocks/>
          </p:cNvGraphicFramePr>
          <p:nvPr>
            <p:extLst/>
          </p:nvPr>
        </p:nvGraphicFramePr>
        <p:xfrm>
          <a:off x="3246826" y="928960"/>
          <a:ext cx="2649158" cy="366637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5"/>
          <p:cNvGraphicFramePr>
            <a:graphicFrameLocks/>
          </p:cNvGraphicFramePr>
          <p:nvPr>
            <p:extLst/>
          </p:nvPr>
        </p:nvGraphicFramePr>
        <p:xfrm>
          <a:off x="6181187" y="938303"/>
          <a:ext cx="2836782" cy="3663617"/>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2102767" y="4587974"/>
            <a:ext cx="5012363" cy="461637"/>
          </a:xfrm>
          <a:prstGeom prst="rect">
            <a:avLst/>
          </a:prstGeom>
          <a:noFill/>
        </p:spPr>
        <p:txBody>
          <a:bodyPr wrap="none" lIns="134444" tIns="107555" rIns="134444" bIns="107555" rtlCol="0">
            <a:spAutoFit/>
          </a:bodyPr>
          <a:lstStyle/>
          <a:p>
            <a:pPr defTabSz="685627">
              <a:lnSpc>
                <a:spcPct val="90000"/>
              </a:lnSpc>
              <a:spcAft>
                <a:spcPts val="441"/>
              </a:spcAft>
              <a:defRPr/>
            </a:pPr>
            <a:r>
              <a:rPr lang="en-US" sz="1765" dirty="0">
                <a:latin typeface="Segoe UI"/>
              </a:rPr>
              <a:t>* Analysis based on all patches released in 2014</a:t>
            </a:r>
          </a:p>
        </p:txBody>
      </p:sp>
      <p:sp>
        <p:nvSpPr>
          <p:cNvPr id="10" name="TextBox 9"/>
          <p:cNvSpPr txBox="1"/>
          <p:nvPr/>
        </p:nvSpPr>
        <p:spPr>
          <a:xfrm>
            <a:off x="323529" y="1022303"/>
            <a:ext cx="1339242" cy="757359"/>
          </a:xfrm>
          <a:prstGeom prst="rect">
            <a:avLst/>
          </a:prstGeom>
          <a:noFill/>
        </p:spPr>
        <p:txBody>
          <a:bodyPr wrap="none" lIns="134444" tIns="107555" rIns="134444" bIns="107555" rtlCol="0">
            <a:spAutoFit/>
          </a:bodyPr>
          <a:lstStyle/>
          <a:p>
            <a:pPr defTabSz="685627">
              <a:lnSpc>
                <a:spcPct val="90000"/>
              </a:lnSpc>
              <a:spcAft>
                <a:spcPts val="441"/>
              </a:spcAft>
              <a:defRPr/>
            </a:pPr>
            <a:r>
              <a:rPr lang="en-US" sz="1765" dirty="0">
                <a:latin typeface="Segoe UI"/>
              </a:rPr>
              <a:t>Important </a:t>
            </a:r>
          </a:p>
          <a:p>
            <a:pPr defTabSz="685627">
              <a:lnSpc>
                <a:spcPct val="90000"/>
              </a:lnSpc>
              <a:spcAft>
                <a:spcPts val="441"/>
              </a:spcAft>
              <a:defRPr/>
            </a:pPr>
            <a:r>
              <a:rPr lang="en-US" sz="1765" dirty="0">
                <a:latin typeface="Segoe UI"/>
              </a:rPr>
              <a:t>bulletins</a:t>
            </a:r>
          </a:p>
        </p:txBody>
      </p:sp>
      <p:sp>
        <p:nvSpPr>
          <p:cNvPr id="22" name="TextBox 21"/>
          <p:cNvSpPr txBox="1"/>
          <p:nvPr/>
        </p:nvSpPr>
        <p:spPr>
          <a:xfrm>
            <a:off x="3563888" y="1022303"/>
            <a:ext cx="1116297" cy="757359"/>
          </a:xfrm>
          <a:prstGeom prst="rect">
            <a:avLst/>
          </a:prstGeom>
          <a:noFill/>
        </p:spPr>
        <p:txBody>
          <a:bodyPr wrap="none" lIns="134444" tIns="107555" rIns="134444" bIns="107555" rtlCol="0">
            <a:spAutoFit/>
          </a:bodyPr>
          <a:lstStyle/>
          <a:p>
            <a:pPr defTabSz="685627">
              <a:lnSpc>
                <a:spcPct val="90000"/>
              </a:lnSpc>
              <a:spcAft>
                <a:spcPts val="441"/>
              </a:spcAft>
              <a:defRPr/>
            </a:pPr>
            <a:r>
              <a:rPr lang="en-US" sz="1765" dirty="0">
                <a:latin typeface="Segoe UI"/>
              </a:rPr>
              <a:t>Critical</a:t>
            </a:r>
          </a:p>
          <a:p>
            <a:pPr defTabSz="685627">
              <a:lnSpc>
                <a:spcPct val="90000"/>
              </a:lnSpc>
              <a:spcAft>
                <a:spcPts val="441"/>
              </a:spcAft>
              <a:defRPr/>
            </a:pPr>
            <a:r>
              <a:rPr lang="en-US" sz="1765" dirty="0">
                <a:latin typeface="Segoe UI"/>
              </a:rPr>
              <a:t>bulletins</a:t>
            </a:r>
          </a:p>
        </p:txBody>
      </p:sp>
      <p:sp>
        <p:nvSpPr>
          <p:cNvPr id="23" name="TextBox 22"/>
          <p:cNvSpPr txBox="1"/>
          <p:nvPr/>
        </p:nvSpPr>
        <p:spPr>
          <a:xfrm>
            <a:off x="6515050" y="1022303"/>
            <a:ext cx="1153294" cy="757359"/>
          </a:xfrm>
          <a:prstGeom prst="rect">
            <a:avLst/>
          </a:prstGeom>
          <a:noFill/>
        </p:spPr>
        <p:txBody>
          <a:bodyPr wrap="none" lIns="134444" tIns="107555" rIns="134444" bIns="107555" rtlCol="0">
            <a:spAutoFit/>
          </a:bodyPr>
          <a:lstStyle/>
          <a:p>
            <a:pPr defTabSz="685627">
              <a:lnSpc>
                <a:spcPct val="90000"/>
              </a:lnSpc>
              <a:spcAft>
                <a:spcPts val="441"/>
              </a:spcAft>
              <a:defRPr/>
            </a:pPr>
            <a:r>
              <a:rPr lang="en-US" sz="1765" dirty="0">
                <a:latin typeface="Segoe UI"/>
              </a:rPr>
              <a:t>Reboots </a:t>
            </a:r>
          </a:p>
          <a:p>
            <a:pPr defTabSz="685627">
              <a:lnSpc>
                <a:spcPct val="90000"/>
              </a:lnSpc>
              <a:spcAft>
                <a:spcPts val="441"/>
              </a:spcAft>
              <a:defRPr/>
            </a:pPr>
            <a:r>
              <a:rPr lang="en-US" sz="1765" dirty="0">
                <a:latin typeface="Segoe UI"/>
              </a:rPr>
              <a:t>required</a:t>
            </a:r>
          </a:p>
        </p:txBody>
      </p:sp>
    </p:spTree>
    <p:extLst>
      <p:ext uri="{BB962C8B-B14F-4D97-AF65-F5344CB8AC3E}">
        <p14:creationId xmlns:p14="http://schemas.microsoft.com/office/powerpoint/2010/main" val="3286394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down)">
                                      <p:cBhvr>
                                        <p:cTn id="7" dur="500"/>
                                        <p:tgtEl>
                                          <p:spTgt spid="4">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wipe(down)">
                                      <p:cBhvr>
                                        <p:cTn id="12" dur="500"/>
                                        <p:tgtEl>
                                          <p:spTgt spid="4">
                                            <p:graphicEl>
                                              <a:chart seriesIdx="0" categoryIdx="-4" bldStep="series"/>
                                            </p:graphicEl>
                                          </p:spTgt>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wipe(down)">
                                      <p:cBhvr>
                                        <p:cTn id="16" dur="500"/>
                                        <p:tgtEl>
                                          <p:spTgt spid="4">
                                            <p:graphicEl>
                                              <a:chart seriesIdx="1" categoryIdx="-4" bldStep="series"/>
                                            </p:graphicEl>
                                          </p:spTgt>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4">
                                            <p:graphicEl>
                                              <a:chart seriesIdx="2" categoryIdx="-4" bldStep="series"/>
                                            </p:graphicEl>
                                          </p:spTgt>
                                        </p:tgtEl>
                                        <p:attrNameLst>
                                          <p:attrName>style.visibility</p:attrName>
                                        </p:attrNameLst>
                                      </p:cBhvr>
                                      <p:to>
                                        <p:strVal val="visible"/>
                                      </p:to>
                                    </p:set>
                                    <p:animEffect transition="in" filter="wipe(down)">
                                      <p:cBhvr>
                                        <p:cTn id="20" dur="500"/>
                                        <p:tgtEl>
                                          <p:spTgt spid="4">
                                            <p:graphicEl>
                                              <a:chart seriesIdx="2" categoryIdx="-4" bldStep="series"/>
                                            </p:graphic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ipe(down)">
                                      <p:cBhvr>
                                        <p:cTn id="29" dur="500"/>
                                        <p:tgtEl>
                                          <p:spTgt spid="3">
                                            <p:graphicEl>
                                              <a:chart seriesIdx="-3" categoryIdx="-3" bldStep="gridLegend"/>
                                            </p:graphicEl>
                                          </p:spTgt>
                                        </p:tgtEl>
                                      </p:cBhvr>
                                    </p:animEffect>
                                  </p:childTnLst>
                                </p:cTn>
                              </p:par>
                            </p:childTnLst>
                          </p:cTn>
                        </p:par>
                        <p:par>
                          <p:cTn id="30" fill="hold">
                            <p:stCondLst>
                              <p:cond delay="500"/>
                            </p:stCondLst>
                            <p:childTnLst>
                              <p:par>
                                <p:cTn id="31" presetID="22" presetClass="entr" presetSubtype="4" fill="hold" grpId="0" nodeType="afterEffect">
                                  <p:stCondLst>
                                    <p:cond delay="0"/>
                                  </p:stCondLst>
                                  <p:childTnLst>
                                    <p:set>
                                      <p:cBhvr>
                                        <p:cTn id="32"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wipe(down)">
                                      <p:cBhvr>
                                        <p:cTn id="33" dur="500"/>
                                        <p:tgtEl>
                                          <p:spTgt spid="3">
                                            <p:graphicEl>
                                              <a:chart seriesIdx="0" categoryIdx="-4" bldStep="series"/>
                                            </p:graphicEl>
                                          </p:spTgt>
                                        </p:tgtEl>
                                      </p:cBhvr>
                                    </p:animEffect>
                                  </p:childTnLst>
                                </p:cTn>
                              </p:par>
                            </p:childTnLst>
                          </p:cTn>
                        </p:par>
                        <p:par>
                          <p:cTn id="34" fill="hold">
                            <p:stCondLst>
                              <p:cond delay="1000"/>
                            </p:stCondLst>
                            <p:childTnLst>
                              <p:par>
                                <p:cTn id="35" presetID="22" presetClass="entr" presetSubtype="4" fill="hold" grpId="0" nodeType="afterEffect">
                                  <p:stCondLst>
                                    <p:cond delay="0"/>
                                  </p:stCondLst>
                                  <p:childTnLst>
                                    <p:set>
                                      <p:cBhvr>
                                        <p:cTn id="36"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wipe(down)">
                                      <p:cBhvr>
                                        <p:cTn id="37" dur="500"/>
                                        <p:tgtEl>
                                          <p:spTgt spid="3">
                                            <p:graphicEl>
                                              <a:chart seriesIdx="1" categoryIdx="-4" bldStep="series"/>
                                            </p:graphicEl>
                                          </p:spTgt>
                                        </p:tgtEl>
                                      </p:cBhvr>
                                    </p:animEffect>
                                  </p:childTnLst>
                                </p:cTn>
                              </p:par>
                            </p:childTnLst>
                          </p:cTn>
                        </p:par>
                        <p:par>
                          <p:cTn id="38" fill="hold">
                            <p:stCondLst>
                              <p:cond delay="1500"/>
                            </p:stCondLst>
                            <p:childTnLst>
                              <p:par>
                                <p:cTn id="39" presetID="22" presetClass="entr" presetSubtype="4" fill="hold" grpId="0" nodeType="afterEffect">
                                  <p:stCondLst>
                                    <p:cond delay="0"/>
                                  </p:stCondLst>
                                  <p:childTnLst>
                                    <p:set>
                                      <p:cBhvr>
                                        <p:cTn id="40"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wipe(down)">
                                      <p:cBhvr>
                                        <p:cTn id="41" dur="500"/>
                                        <p:tgtEl>
                                          <p:spTgt spid="3">
                                            <p:graphicEl>
                                              <a:chart seriesIdx="2" categoryIdx="-4" bldStep="series"/>
                                            </p:graphicEl>
                                          </p:spTgt>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down)">
                                      <p:cBhvr>
                                        <p:cTn id="50" dur="500"/>
                                        <p:tgtEl>
                                          <p:spTgt spid="5">
                                            <p:graphicEl>
                                              <a:chart seriesIdx="-3" categoryIdx="-3" bldStep="gridLegend"/>
                                            </p:graphicEl>
                                          </p:spTgt>
                                        </p:tgtEl>
                                      </p:cBhvr>
                                    </p:animEffect>
                                  </p:childTnLst>
                                </p:cTn>
                              </p:par>
                            </p:childTnLst>
                          </p:cTn>
                        </p:par>
                        <p:par>
                          <p:cTn id="51" fill="hold">
                            <p:stCondLst>
                              <p:cond delay="500"/>
                            </p:stCondLst>
                            <p:childTnLst>
                              <p:par>
                                <p:cTn id="52" presetID="22" presetClass="entr" presetSubtype="4" fill="hold" grpId="0" nodeType="afterEffect">
                                  <p:stCondLst>
                                    <p:cond delay="0"/>
                                  </p:stCondLst>
                                  <p:childTnLst>
                                    <p:set>
                                      <p:cBhvr>
                                        <p:cTn id="53"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down)">
                                      <p:cBhvr>
                                        <p:cTn id="54" dur="500"/>
                                        <p:tgtEl>
                                          <p:spTgt spid="5">
                                            <p:graphicEl>
                                              <a:chart seriesIdx="0" categoryIdx="-4" bldStep="series"/>
                                            </p:graphicEl>
                                          </p:spTgt>
                                        </p:tgtEl>
                                      </p:cBhvr>
                                    </p:animEffect>
                                  </p:childTnLst>
                                </p:cTn>
                              </p:par>
                            </p:childTnLst>
                          </p:cTn>
                        </p:par>
                        <p:par>
                          <p:cTn id="55" fill="hold">
                            <p:stCondLst>
                              <p:cond delay="1000"/>
                            </p:stCondLst>
                            <p:childTnLst>
                              <p:par>
                                <p:cTn id="56" presetID="22" presetClass="entr" presetSubtype="4" fill="hold" grpId="0" nodeType="afterEffect">
                                  <p:stCondLst>
                                    <p:cond delay="0"/>
                                  </p:stCondLst>
                                  <p:childTnLst>
                                    <p:set>
                                      <p:cBhvr>
                                        <p:cTn id="57" dur="1" fill="hold">
                                          <p:stCondLst>
                                            <p:cond delay="0"/>
                                          </p:stCondLst>
                                        </p:cTn>
                                        <p:tgtEl>
                                          <p:spTgt spid="5">
                                            <p:graphicEl>
                                              <a:chart seriesIdx="1" categoryIdx="-4" bldStep="series"/>
                                            </p:graphicEl>
                                          </p:spTgt>
                                        </p:tgtEl>
                                        <p:attrNameLst>
                                          <p:attrName>style.visibility</p:attrName>
                                        </p:attrNameLst>
                                      </p:cBhvr>
                                      <p:to>
                                        <p:strVal val="visible"/>
                                      </p:to>
                                    </p:set>
                                    <p:animEffect transition="in" filter="wipe(down)">
                                      <p:cBhvr>
                                        <p:cTn id="58" dur="500"/>
                                        <p:tgtEl>
                                          <p:spTgt spid="5">
                                            <p:graphicEl>
                                              <a:chart seriesIdx="1" categoryIdx="-4" bldStep="series"/>
                                            </p:graphicEl>
                                          </p:spTgt>
                                        </p:tgtEl>
                                      </p:cBhvr>
                                    </p:animEffect>
                                  </p:childTnLst>
                                </p:cTn>
                              </p:par>
                            </p:childTnLst>
                          </p:cTn>
                        </p:par>
                        <p:par>
                          <p:cTn id="59" fill="hold">
                            <p:stCondLst>
                              <p:cond delay="1500"/>
                            </p:stCondLst>
                            <p:childTnLst>
                              <p:par>
                                <p:cTn id="60" presetID="22" presetClass="entr" presetSubtype="4" fill="hold" grpId="0" nodeType="afterEffect">
                                  <p:stCondLst>
                                    <p:cond delay="0"/>
                                  </p:stCondLst>
                                  <p:childTnLst>
                                    <p:set>
                                      <p:cBhvr>
                                        <p:cTn id="61" dur="1" fill="hold">
                                          <p:stCondLst>
                                            <p:cond delay="0"/>
                                          </p:stCondLst>
                                        </p:cTn>
                                        <p:tgtEl>
                                          <p:spTgt spid="5">
                                            <p:graphicEl>
                                              <a:chart seriesIdx="2" categoryIdx="-4" bldStep="series"/>
                                            </p:graphicEl>
                                          </p:spTgt>
                                        </p:tgtEl>
                                        <p:attrNameLst>
                                          <p:attrName>style.visibility</p:attrName>
                                        </p:attrNameLst>
                                      </p:cBhvr>
                                      <p:to>
                                        <p:strVal val="visible"/>
                                      </p:to>
                                    </p:set>
                                    <p:animEffect transition="in" filter="wipe(down)">
                                      <p:cBhvr>
                                        <p:cTn id="62" dur="500"/>
                                        <p:tgtEl>
                                          <p:spTgt spid="5">
                                            <p:graphicEl>
                                              <a:chart seriesIdx="2" categoryIdx="-4" bldStep="series"/>
                                            </p:graphicEl>
                                          </p:spTgt>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
        </p:bldSub>
      </p:bldGraphic>
      <p:bldGraphic spid="4" grpId="0">
        <p:bldSub>
          <a:bldChart bld="series"/>
        </p:bldSub>
      </p:bldGraphic>
      <p:bldGraphic spid="5" grpId="0">
        <p:bldSub>
          <a:bldChart bld="series"/>
        </p:bldSub>
      </p:bldGraphic>
      <p:bldP spid="10" grpId="0"/>
      <p:bldP spid="22"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
            <a:ext cx="8229600" cy="914400"/>
          </a:xfrm>
        </p:spPr>
        <p:txBody>
          <a:bodyPr/>
          <a:lstStyle/>
          <a:p>
            <a:r>
              <a:rPr lang="en-US" dirty="0"/>
              <a:t>Security improvements</a:t>
            </a:r>
          </a:p>
        </p:txBody>
      </p:sp>
      <p:graphicFrame>
        <p:nvGraphicFramePr>
          <p:cNvPr id="3" name="Content Placeholder 5"/>
          <p:cNvGraphicFramePr>
            <a:graphicFrameLocks noGrp="1"/>
          </p:cNvGraphicFramePr>
          <p:nvPr>
            <p:ph idx="4294967295"/>
            <p:extLst/>
          </p:nvPr>
        </p:nvGraphicFramePr>
        <p:xfrm>
          <a:off x="6307138" y="968375"/>
          <a:ext cx="2836862" cy="36623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ontent Placeholder 5"/>
          <p:cNvGraphicFramePr>
            <a:graphicFrameLocks/>
          </p:cNvGraphicFramePr>
          <p:nvPr>
            <p:extLst/>
          </p:nvPr>
        </p:nvGraphicFramePr>
        <p:xfrm>
          <a:off x="3188220" y="967562"/>
          <a:ext cx="2836782" cy="3663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9"/>
          <p:cNvGraphicFramePr>
            <a:graphicFrameLocks/>
          </p:cNvGraphicFramePr>
          <p:nvPr>
            <p:extLst/>
          </p:nvPr>
        </p:nvGraphicFramePr>
        <p:xfrm>
          <a:off x="152957" y="967562"/>
          <a:ext cx="2836782" cy="3663617"/>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554745" y="1059582"/>
            <a:ext cx="1712999" cy="461637"/>
          </a:xfrm>
          <a:prstGeom prst="rect">
            <a:avLst/>
          </a:prstGeom>
          <a:noFill/>
        </p:spPr>
        <p:txBody>
          <a:bodyPr wrap="none" lIns="134444" tIns="107555" rIns="134444" bIns="107555" rtlCol="0">
            <a:spAutoFit/>
          </a:bodyPr>
          <a:lstStyle/>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Drivers loaded</a:t>
            </a:r>
          </a:p>
        </p:txBody>
      </p:sp>
      <p:sp>
        <p:nvSpPr>
          <p:cNvPr id="13" name="TextBox 12"/>
          <p:cNvSpPr txBox="1"/>
          <p:nvPr/>
        </p:nvSpPr>
        <p:spPr>
          <a:xfrm>
            <a:off x="3522518" y="1059582"/>
            <a:ext cx="1985586" cy="757359"/>
          </a:xfrm>
          <a:prstGeom prst="rect">
            <a:avLst/>
          </a:prstGeom>
          <a:noFill/>
        </p:spPr>
        <p:txBody>
          <a:bodyPr wrap="square" lIns="134444" tIns="107555" rIns="134444" bIns="107555" rtlCol="0">
            <a:spAutoFit/>
          </a:bodyPr>
          <a:lstStyle/>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Services </a:t>
            </a:r>
          </a:p>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running</a:t>
            </a:r>
          </a:p>
        </p:txBody>
      </p:sp>
      <p:sp>
        <p:nvSpPr>
          <p:cNvPr id="14" name="TextBox 13"/>
          <p:cNvSpPr txBox="1"/>
          <p:nvPr/>
        </p:nvSpPr>
        <p:spPr>
          <a:xfrm>
            <a:off x="6599885" y="1102002"/>
            <a:ext cx="1356491" cy="461637"/>
          </a:xfrm>
          <a:prstGeom prst="rect">
            <a:avLst/>
          </a:prstGeom>
          <a:noFill/>
        </p:spPr>
        <p:txBody>
          <a:bodyPr wrap="none" lIns="134444" tIns="107555" rIns="134444" bIns="107555" rtlCol="0">
            <a:spAutoFit/>
          </a:bodyPr>
          <a:lstStyle/>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Ports open</a:t>
            </a:r>
          </a:p>
        </p:txBody>
      </p:sp>
    </p:spTree>
    <p:extLst>
      <p:ext uri="{BB962C8B-B14F-4D97-AF65-F5344CB8AC3E}">
        <p14:creationId xmlns:p14="http://schemas.microsoft.com/office/powerpoint/2010/main" val="23690294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9"/>
          <p:cNvGraphicFramePr>
            <a:graphicFrameLocks/>
          </p:cNvGraphicFramePr>
          <p:nvPr>
            <p:extLst/>
          </p:nvPr>
        </p:nvGraphicFramePr>
        <p:xfrm>
          <a:off x="3181541" y="969742"/>
          <a:ext cx="2836782" cy="3663617"/>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a:xfrm>
            <a:off x="457200" y="1166"/>
            <a:ext cx="8229600" cy="914400"/>
          </a:xfrm>
        </p:spPr>
        <p:txBody>
          <a:bodyPr>
            <a:normAutofit/>
          </a:bodyPr>
          <a:lstStyle/>
          <a:p>
            <a:r>
              <a:rPr lang="en-US" sz="3300" dirty="0"/>
              <a:t>Resource utilization improvements</a:t>
            </a:r>
          </a:p>
        </p:txBody>
      </p:sp>
      <p:graphicFrame>
        <p:nvGraphicFramePr>
          <p:cNvPr id="4" name="Content Placeholder 5"/>
          <p:cNvGraphicFramePr>
            <a:graphicFrameLocks/>
          </p:cNvGraphicFramePr>
          <p:nvPr>
            <p:extLst/>
          </p:nvPr>
        </p:nvGraphicFramePr>
        <p:xfrm>
          <a:off x="199619" y="969742"/>
          <a:ext cx="2836782" cy="3663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ontent Placeholder 9"/>
          <p:cNvGraphicFramePr>
            <a:graphicFrameLocks/>
          </p:cNvGraphicFramePr>
          <p:nvPr>
            <p:extLst/>
          </p:nvPr>
        </p:nvGraphicFramePr>
        <p:xfrm>
          <a:off x="6163464" y="969742"/>
          <a:ext cx="2836782" cy="3663617"/>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p:cNvSpPr txBox="1"/>
          <p:nvPr/>
        </p:nvSpPr>
        <p:spPr>
          <a:xfrm>
            <a:off x="546293" y="1074135"/>
            <a:ext cx="1752795" cy="757359"/>
          </a:xfrm>
          <a:prstGeom prst="rect">
            <a:avLst/>
          </a:prstGeom>
          <a:noFill/>
        </p:spPr>
        <p:txBody>
          <a:bodyPr wrap="square" lIns="134444" tIns="107555" rIns="134444" bIns="107555" rtlCol="0">
            <a:spAutoFit/>
          </a:bodyPr>
          <a:lstStyle/>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Process </a:t>
            </a:r>
          </a:p>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Count</a:t>
            </a:r>
          </a:p>
        </p:txBody>
      </p:sp>
      <p:sp>
        <p:nvSpPr>
          <p:cNvPr id="17" name="TextBox 16"/>
          <p:cNvSpPr txBox="1"/>
          <p:nvPr/>
        </p:nvSpPr>
        <p:spPr>
          <a:xfrm>
            <a:off x="3581220" y="1074135"/>
            <a:ext cx="1926884" cy="757359"/>
          </a:xfrm>
          <a:prstGeom prst="rect">
            <a:avLst/>
          </a:prstGeom>
          <a:noFill/>
        </p:spPr>
        <p:txBody>
          <a:bodyPr wrap="square" lIns="134444" tIns="107555" rIns="134444" bIns="107555" rtlCol="0">
            <a:spAutoFit/>
          </a:bodyPr>
          <a:lstStyle/>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Boot IO </a:t>
            </a:r>
          </a:p>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(MB)</a:t>
            </a:r>
          </a:p>
        </p:txBody>
      </p:sp>
      <p:sp>
        <p:nvSpPr>
          <p:cNvPr id="18" name="TextBox 17"/>
          <p:cNvSpPr txBox="1"/>
          <p:nvPr/>
        </p:nvSpPr>
        <p:spPr>
          <a:xfrm>
            <a:off x="6560653" y="1059582"/>
            <a:ext cx="2403835" cy="757359"/>
          </a:xfrm>
          <a:prstGeom prst="rect">
            <a:avLst/>
          </a:prstGeom>
          <a:noFill/>
        </p:spPr>
        <p:txBody>
          <a:bodyPr wrap="square" lIns="134444" tIns="107555" rIns="134444" bIns="107555" rtlCol="0">
            <a:spAutoFit/>
          </a:bodyPr>
          <a:lstStyle/>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Kernel Mem </a:t>
            </a:r>
          </a:p>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in Use (MB)</a:t>
            </a:r>
          </a:p>
        </p:txBody>
      </p:sp>
    </p:spTree>
    <p:extLst>
      <p:ext uri="{BB962C8B-B14F-4D97-AF65-F5344CB8AC3E}">
        <p14:creationId xmlns:p14="http://schemas.microsoft.com/office/powerpoint/2010/main" val="6563376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9"/>
          <p:cNvGraphicFramePr>
            <a:graphicFrameLocks/>
          </p:cNvGraphicFramePr>
          <p:nvPr>
            <p:extLst/>
          </p:nvPr>
        </p:nvGraphicFramePr>
        <p:xfrm>
          <a:off x="171182" y="941689"/>
          <a:ext cx="2836782" cy="36636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ontent Placeholder 5"/>
          <p:cNvGraphicFramePr>
            <a:graphicFrameLocks/>
          </p:cNvGraphicFramePr>
          <p:nvPr>
            <p:extLst/>
          </p:nvPr>
        </p:nvGraphicFramePr>
        <p:xfrm>
          <a:off x="3169826" y="941689"/>
          <a:ext cx="2836782" cy="366361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457200" y="1166"/>
            <a:ext cx="8229600" cy="914400"/>
          </a:xfrm>
        </p:spPr>
        <p:txBody>
          <a:bodyPr/>
          <a:lstStyle/>
          <a:p>
            <a:r>
              <a:rPr lang="en-US" dirty="0"/>
              <a:t>Deployment improvements</a:t>
            </a:r>
          </a:p>
        </p:txBody>
      </p:sp>
      <p:graphicFrame>
        <p:nvGraphicFramePr>
          <p:cNvPr id="5" name="Content Placeholder 5"/>
          <p:cNvGraphicFramePr>
            <a:graphicFrameLocks noGrp="1"/>
          </p:cNvGraphicFramePr>
          <p:nvPr>
            <p:ph idx="4294967295"/>
            <p:extLst/>
          </p:nvPr>
        </p:nvGraphicFramePr>
        <p:xfrm>
          <a:off x="6307138" y="935038"/>
          <a:ext cx="2836862" cy="3663950"/>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p:cNvSpPr txBox="1"/>
          <p:nvPr/>
        </p:nvSpPr>
        <p:spPr>
          <a:xfrm>
            <a:off x="583989" y="1059582"/>
            <a:ext cx="2403835" cy="757359"/>
          </a:xfrm>
          <a:prstGeom prst="rect">
            <a:avLst/>
          </a:prstGeom>
          <a:noFill/>
        </p:spPr>
        <p:txBody>
          <a:bodyPr wrap="square" lIns="134444" tIns="107555" rIns="134444" bIns="107555" rtlCol="0">
            <a:spAutoFit/>
          </a:bodyPr>
          <a:lstStyle/>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Setup Time </a:t>
            </a:r>
          </a:p>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(Sec)</a:t>
            </a:r>
          </a:p>
        </p:txBody>
      </p:sp>
      <p:sp>
        <p:nvSpPr>
          <p:cNvPr id="13" name="TextBox 12"/>
          <p:cNvSpPr txBox="1"/>
          <p:nvPr/>
        </p:nvSpPr>
        <p:spPr>
          <a:xfrm>
            <a:off x="3359928" y="1059582"/>
            <a:ext cx="2508216" cy="757359"/>
          </a:xfrm>
          <a:prstGeom prst="rect">
            <a:avLst/>
          </a:prstGeom>
          <a:noFill/>
        </p:spPr>
        <p:txBody>
          <a:bodyPr wrap="square" lIns="134444" tIns="107555" rIns="134444" bIns="107555" rtlCol="0">
            <a:spAutoFit/>
          </a:bodyPr>
          <a:lstStyle/>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Disk Footprint </a:t>
            </a:r>
          </a:p>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(GB)</a:t>
            </a:r>
          </a:p>
        </p:txBody>
      </p:sp>
      <p:sp>
        <p:nvSpPr>
          <p:cNvPr id="17" name="TextBox 16"/>
          <p:cNvSpPr txBox="1"/>
          <p:nvPr/>
        </p:nvSpPr>
        <p:spPr>
          <a:xfrm>
            <a:off x="6516216" y="1059582"/>
            <a:ext cx="1252552" cy="757359"/>
          </a:xfrm>
          <a:prstGeom prst="rect">
            <a:avLst/>
          </a:prstGeom>
          <a:noFill/>
        </p:spPr>
        <p:txBody>
          <a:bodyPr wrap="none" lIns="134444" tIns="107555" rIns="134444" bIns="107555" rtlCol="0">
            <a:spAutoFit/>
          </a:bodyPr>
          <a:lstStyle/>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VHD Size </a:t>
            </a:r>
          </a:p>
          <a:p>
            <a:pPr defTabSz="685627">
              <a:lnSpc>
                <a:spcPct val="90000"/>
              </a:lnSpc>
              <a:spcAft>
                <a:spcPts val="441"/>
              </a:spcAft>
              <a:defRPr/>
            </a:pPr>
            <a:r>
              <a:rPr lang="en-US" sz="1765" dirty="0">
                <a:gradFill>
                  <a:gsLst>
                    <a:gs pos="2917">
                      <a:srgbClr val="442359"/>
                    </a:gs>
                    <a:gs pos="30000">
                      <a:srgbClr val="442359"/>
                    </a:gs>
                  </a:gsLst>
                  <a:lin ang="5400000" scaled="0"/>
                </a:gradFill>
                <a:latin typeface="Segoe UI"/>
              </a:rPr>
              <a:t>(GB)</a:t>
            </a:r>
          </a:p>
        </p:txBody>
      </p:sp>
    </p:spTree>
    <p:extLst>
      <p:ext uri="{BB962C8B-B14F-4D97-AF65-F5344CB8AC3E}">
        <p14:creationId xmlns:p14="http://schemas.microsoft.com/office/powerpoint/2010/main" val="1816731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14" grpId="0">
        <p:bldAsOne/>
      </p:bldGraphic>
      <p:bldGraphic spid="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465152"/>
            <a:ext cx="9144000" cy="6858000"/>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Quick Start</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PowerShell Module</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3 cmdlets</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No more DISM necessary</a:t>
            </a:r>
            <a:endParaRPr lang="it-IT" sz="1500" dirty="0">
              <a:solidFill>
                <a:schemeClr val="bg1"/>
              </a:solidFill>
            </a:endParaRPr>
          </a:p>
        </p:txBody>
      </p:sp>
    </p:spTree>
    <p:extLst>
      <p:ext uri="{BB962C8B-B14F-4D97-AF65-F5344CB8AC3E}">
        <p14:creationId xmlns:p14="http://schemas.microsoft.com/office/powerpoint/2010/main" val="223673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type="body" sz="quarter" idx="10"/>
          </p:nvPr>
        </p:nvSpPr>
        <p:spPr/>
        <p:txBody>
          <a:bodyPr/>
          <a:lstStyle/>
          <a:p>
            <a:r>
              <a:rPr lang="en-US" sz="2000" dirty="0">
                <a:solidFill>
                  <a:srgbClr val="006400"/>
                </a:solidFill>
                <a:latin typeface="Lucida Console" panose="020B0609040504020204" pitchFamily="49" charset="0"/>
              </a:rPr>
              <a:t># Simple Nano Server (as a virtual machine)</a:t>
            </a:r>
            <a:endParaRPr lang="en-US" sz="2000" dirty="0">
              <a:solidFill>
                <a:prstClr val="black"/>
              </a:solidFill>
              <a:latin typeface="Lucida Console" panose="020B0609040504020204" pitchFamily="49" charset="0"/>
            </a:endParaRPr>
          </a:p>
          <a:p>
            <a:r>
              <a:rPr lang="en-US" sz="2000" dirty="0">
                <a:solidFill>
                  <a:srgbClr val="0000FF"/>
                </a:solidFill>
                <a:latin typeface="Lucida Console" panose="020B0609040504020204" pitchFamily="49" charset="0"/>
              </a:rPr>
              <a:t>New-</a:t>
            </a:r>
            <a:r>
              <a:rPr lang="en-US" sz="2000" dirty="0" err="1">
                <a:solidFill>
                  <a:srgbClr val="0000FF"/>
                </a:solidFill>
                <a:latin typeface="Lucida Console" panose="020B0609040504020204" pitchFamily="49" charset="0"/>
              </a:rPr>
              <a:t>NanoServerImage</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-Edition</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Datacenter</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a:t>
            </a:r>
            <a:r>
              <a:rPr lang="en-US" sz="2000" dirty="0" err="1">
                <a:solidFill>
                  <a:srgbClr val="000080"/>
                </a:solidFill>
                <a:latin typeface="Lucida Console" panose="020B0609040504020204" pitchFamily="49" charset="0"/>
              </a:rPr>
              <a:t>DeploymentType</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Guest</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a:t>
            </a:r>
            <a:r>
              <a:rPr lang="en-US" sz="2000" dirty="0" err="1">
                <a:solidFill>
                  <a:srgbClr val="000080"/>
                </a:solidFill>
                <a:latin typeface="Lucida Console" panose="020B0609040504020204" pitchFamily="49" charset="0"/>
              </a:rPr>
              <a:t>MediaPath</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E:\</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a:t>
            </a:r>
            <a:r>
              <a:rPr lang="en-US" sz="2000" dirty="0" err="1">
                <a:solidFill>
                  <a:srgbClr val="000080"/>
                </a:solidFill>
                <a:latin typeface="Lucida Console" panose="020B0609040504020204" pitchFamily="49" charset="0"/>
              </a:rPr>
              <a:t>BasePath</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.\Base</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a:t>
            </a:r>
            <a:r>
              <a:rPr lang="en-US" sz="2000" dirty="0" err="1">
                <a:solidFill>
                  <a:srgbClr val="000080"/>
                </a:solidFill>
                <a:latin typeface="Lucida Console" panose="020B0609040504020204" pitchFamily="49" charset="0"/>
              </a:rPr>
              <a:t>TargetPath</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a:t>
            </a:r>
            <a:r>
              <a:rPr lang="en-US" sz="2000" dirty="0" err="1">
                <a:solidFill>
                  <a:srgbClr val="8A2BE2"/>
                </a:solidFill>
                <a:latin typeface="Lucida Console" panose="020B0609040504020204" pitchFamily="49" charset="0"/>
              </a:rPr>
              <a:t>NanoServerVMS</a:t>
            </a:r>
            <a:r>
              <a:rPr lang="en-US" sz="2000" dirty="0">
                <a:solidFill>
                  <a:srgbClr val="8A2BE2"/>
                </a:solidFill>
                <a:latin typeface="Lucida Console" panose="020B0609040504020204" pitchFamily="49" charset="0"/>
              </a:rPr>
              <a:t>\Nano02\Nano02.vhdx</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a:t>
            </a:r>
            <a:r>
              <a:rPr lang="en-US" sz="2000" dirty="0" err="1">
                <a:solidFill>
                  <a:srgbClr val="000080"/>
                </a:solidFill>
                <a:latin typeface="Lucida Console" panose="020B0609040504020204" pitchFamily="49" charset="0"/>
              </a:rPr>
              <a:t>ComputerName</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Nano02 </a:t>
            </a:r>
          </a:p>
          <a:p>
            <a:endParaRPr lang="en-US" sz="2000" dirty="0"/>
          </a:p>
          <a:p>
            <a:r>
              <a:rPr lang="en-US" sz="2000" dirty="0">
                <a:solidFill>
                  <a:srgbClr val="006400"/>
                </a:solidFill>
                <a:latin typeface="Lucida Console" panose="020B0609040504020204" pitchFamily="49" charset="0"/>
              </a:rPr>
              <a:t># Simple Nano Server (physical, cluster, </a:t>
            </a:r>
            <a:r>
              <a:rPr lang="en-US" sz="2000" dirty="0" err="1">
                <a:solidFill>
                  <a:srgbClr val="006400"/>
                </a:solidFill>
                <a:latin typeface="Lucida Console" panose="020B0609040504020204" pitchFamily="49" charset="0"/>
              </a:rPr>
              <a:t>hyper-v</a:t>
            </a:r>
            <a:r>
              <a:rPr lang="en-US" sz="2000" dirty="0">
                <a:solidFill>
                  <a:srgbClr val="006400"/>
                </a:solidFill>
                <a:latin typeface="Lucida Console" panose="020B0609040504020204" pitchFamily="49" charset="0"/>
              </a:rPr>
              <a:t> host) </a:t>
            </a:r>
          </a:p>
          <a:p>
            <a:r>
              <a:rPr lang="en-US" sz="2000" dirty="0">
                <a:solidFill>
                  <a:srgbClr val="0000FF"/>
                </a:solidFill>
                <a:latin typeface="Lucida Console" panose="020B0609040504020204" pitchFamily="49" charset="0"/>
              </a:rPr>
              <a:t>New-</a:t>
            </a:r>
            <a:r>
              <a:rPr lang="en-US" sz="2000" dirty="0" err="1">
                <a:solidFill>
                  <a:srgbClr val="0000FF"/>
                </a:solidFill>
                <a:latin typeface="Lucida Console" panose="020B0609040504020204" pitchFamily="49" charset="0"/>
              </a:rPr>
              <a:t>NanoServerImage</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-Edition</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Datacenter</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a:t>
            </a:r>
            <a:r>
              <a:rPr lang="en-US" sz="2000" dirty="0" err="1">
                <a:solidFill>
                  <a:srgbClr val="000080"/>
                </a:solidFill>
                <a:latin typeface="Lucida Console" panose="020B0609040504020204" pitchFamily="49" charset="0"/>
              </a:rPr>
              <a:t>DeploymentType</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Host</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a:t>
            </a:r>
            <a:r>
              <a:rPr lang="en-US" sz="2000" dirty="0" err="1">
                <a:solidFill>
                  <a:srgbClr val="000080"/>
                </a:solidFill>
                <a:latin typeface="Lucida Console" panose="020B0609040504020204" pitchFamily="49" charset="0"/>
              </a:rPr>
              <a:t>BasePath</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.\Base</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a:t>
            </a:r>
            <a:r>
              <a:rPr lang="en-US" sz="2000" dirty="0" err="1">
                <a:solidFill>
                  <a:srgbClr val="000080"/>
                </a:solidFill>
                <a:latin typeface="Lucida Console" panose="020B0609040504020204" pitchFamily="49" charset="0"/>
              </a:rPr>
              <a:t>TargetPath</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a:t>
            </a:r>
            <a:r>
              <a:rPr lang="en-US" sz="2000" dirty="0" err="1">
                <a:solidFill>
                  <a:srgbClr val="8A2BE2"/>
                </a:solidFill>
                <a:latin typeface="Lucida Console" panose="020B0609040504020204" pitchFamily="49" charset="0"/>
              </a:rPr>
              <a:t>NanoServerVMS</a:t>
            </a:r>
            <a:r>
              <a:rPr lang="en-US" sz="2000" dirty="0">
                <a:solidFill>
                  <a:srgbClr val="8A2BE2"/>
                </a:solidFill>
                <a:latin typeface="Lucida Console" panose="020B0609040504020204" pitchFamily="49" charset="0"/>
              </a:rPr>
              <a:t>\NanoPhys01\NanoPhys01.vhd</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a:t>
            </a:r>
            <a:r>
              <a:rPr lang="en-US" sz="2000" dirty="0" err="1">
                <a:solidFill>
                  <a:srgbClr val="000080"/>
                </a:solidFill>
                <a:latin typeface="Lucida Console" panose="020B0609040504020204" pitchFamily="49" charset="0"/>
              </a:rPr>
              <a:t>ComputerName</a:t>
            </a:r>
            <a:r>
              <a:rPr lang="en-US" sz="2000" dirty="0">
                <a:solidFill>
                  <a:prstClr val="black"/>
                </a:solidFill>
                <a:latin typeface="Lucida Console" panose="020B0609040504020204" pitchFamily="49" charset="0"/>
              </a:rPr>
              <a:t> </a:t>
            </a:r>
            <a:r>
              <a:rPr lang="en-US" sz="2000" dirty="0">
                <a:solidFill>
                  <a:srgbClr val="8A2BE2"/>
                </a:solidFill>
                <a:latin typeface="Lucida Console" panose="020B0609040504020204" pitchFamily="49" charset="0"/>
              </a:rPr>
              <a:t>NanoPhys01</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a:t>
            </a:r>
            <a:r>
              <a:rPr lang="en-US" sz="2000" dirty="0" err="1">
                <a:solidFill>
                  <a:srgbClr val="000080"/>
                </a:solidFill>
                <a:latin typeface="Lucida Console" panose="020B0609040504020204" pitchFamily="49" charset="0"/>
              </a:rPr>
              <a:t>OEMDrivers</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–Compute</a:t>
            </a:r>
            <a:r>
              <a:rPr lang="en-US" sz="2000" dirty="0">
                <a:solidFill>
                  <a:prstClr val="black"/>
                </a:solidFill>
                <a:latin typeface="Lucida Console" panose="020B0609040504020204" pitchFamily="49" charset="0"/>
              </a:rPr>
              <a:t> </a:t>
            </a:r>
            <a:r>
              <a:rPr lang="en-US" sz="2000" dirty="0">
                <a:solidFill>
                  <a:srgbClr val="000080"/>
                </a:solidFill>
                <a:latin typeface="Lucida Console" panose="020B0609040504020204" pitchFamily="49" charset="0"/>
              </a:rPr>
              <a:t>-Clustering </a:t>
            </a:r>
          </a:p>
          <a:p>
            <a:r>
              <a:rPr lang="en-US" sz="20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endParaRPr lang="en-US" sz="2000" dirty="0"/>
          </a:p>
        </p:txBody>
      </p:sp>
    </p:spTree>
    <p:extLst>
      <p:ext uri="{BB962C8B-B14F-4D97-AF65-F5344CB8AC3E}">
        <p14:creationId xmlns:p14="http://schemas.microsoft.com/office/powerpoint/2010/main" val="11551264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20000"/>
          </a:bodyPr>
          <a:lstStyle/>
          <a:p>
            <a:r>
              <a:rPr lang="en-US" dirty="0"/>
              <a:t>Quick Start</a:t>
            </a:r>
          </a:p>
        </p:txBody>
      </p:sp>
      <p:sp>
        <p:nvSpPr>
          <p:cNvPr id="2" name="Title 1"/>
          <p:cNvSpPr>
            <a:spLocks noGrp="1"/>
          </p:cNvSpPr>
          <p:nvPr>
            <p:ph type="title" idx="4294967295"/>
          </p:nvPr>
        </p:nvSpPr>
        <p:spPr>
          <a:xfrm>
            <a:off x="384673" y="1635646"/>
            <a:ext cx="7083425" cy="567848"/>
          </a:xfrm>
        </p:spPr>
        <p:txBody>
          <a:bodyPr>
            <a:normAutofit fontScale="90000"/>
          </a:bodyPr>
          <a:lstStyle/>
          <a:p>
            <a:r>
              <a:rPr lang="en-US" dirty="0"/>
              <a:t>Demo</a:t>
            </a:r>
          </a:p>
        </p:txBody>
      </p:sp>
      <p:pic>
        <p:nvPicPr>
          <p:cNvPr id="4" name="NanoServer-Demo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9516" y="141480"/>
            <a:ext cx="8672964" cy="4878542"/>
          </a:xfrm>
          <a:prstGeom prst="rect">
            <a:avLst/>
          </a:prstGeom>
        </p:spPr>
      </p:pic>
    </p:spTree>
    <p:extLst>
      <p:ext uri="{BB962C8B-B14F-4D97-AF65-F5344CB8AC3E}">
        <p14:creationId xmlns:p14="http://schemas.microsoft.com/office/powerpoint/2010/main" val="322402423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62500" lnSpcReduction="20000"/>
          </a:bodyPr>
          <a:lstStyle/>
          <a:p>
            <a:r>
              <a:rPr lang="en-US" dirty="0"/>
              <a:t>Advanced deployment and More</a:t>
            </a:r>
          </a:p>
        </p:txBody>
      </p:sp>
      <p:sp>
        <p:nvSpPr>
          <p:cNvPr id="2" name="Title 1"/>
          <p:cNvSpPr>
            <a:spLocks noGrp="1"/>
          </p:cNvSpPr>
          <p:nvPr>
            <p:ph type="title" idx="4294967295"/>
          </p:nvPr>
        </p:nvSpPr>
        <p:spPr>
          <a:xfrm>
            <a:off x="384673" y="1643862"/>
            <a:ext cx="7083425" cy="567848"/>
          </a:xfrm>
        </p:spPr>
        <p:txBody>
          <a:bodyPr>
            <a:normAutofit fontScale="90000"/>
          </a:bodyPr>
          <a:lstStyle/>
          <a:p>
            <a:r>
              <a:rPr lang="en-US" dirty="0"/>
              <a:t>Packages</a:t>
            </a:r>
          </a:p>
        </p:txBody>
      </p:sp>
    </p:spTree>
    <p:extLst>
      <p:ext uri="{BB962C8B-B14F-4D97-AF65-F5344CB8AC3E}">
        <p14:creationId xmlns:p14="http://schemas.microsoft.com/office/powerpoint/2010/main" val="36017334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932194837"/>
              </p:ext>
            </p:extLst>
          </p:nvPr>
        </p:nvGraphicFramePr>
        <p:xfrm>
          <a:off x="0" y="0"/>
          <a:ext cx="9144000" cy="5144033"/>
        </p:xfrm>
        <a:graphic>
          <a:graphicData uri="http://schemas.openxmlformats.org/drawingml/2006/table">
            <a:tbl>
              <a:tblPr firstRow="1" firstCol="1" bandRow="1">
                <a:tableStyleId>{5C22544A-7EE6-4342-B048-85BDC9FD1C3A}</a:tableStyleId>
              </a:tblPr>
              <a:tblGrid>
                <a:gridCol w="4037473">
                  <a:extLst>
                    <a:ext uri="{9D8B030D-6E8A-4147-A177-3AD203B41FA5}">
                      <a16:colId xmlns:a16="http://schemas.microsoft.com/office/drawing/2014/main" val="20000"/>
                    </a:ext>
                  </a:extLst>
                </a:gridCol>
                <a:gridCol w="5106527">
                  <a:extLst>
                    <a:ext uri="{9D8B030D-6E8A-4147-A177-3AD203B41FA5}">
                      <a16:colId xmlns:a16="http://schemas.microsoft.com/office/drawing/2014/main" val="20001"/>
                    </a:ext>
                  </a:extLst>
                </a:gridCol>
              </a:tblGrid>
              <a:tr h="254104">
                <a:tc>
                  <a:txBody>
                    <a:bodyPr/>
                    <a:lstStyle/>
                    <a:p>
                      <a:pPr marL="0" marR="0">
                        <a:lnSpc>
                          <a:spcPct val="107000"/>
                        </a:lnSpc>
                        <a:spcBef>
                          <a:spcPts val="0"/>
                        </a:spcBef>
                        <a:spcAft>
                          <a:spcPts val="0"/>
                        </a:spcAft>
                      </a:pPr>
                      <a:r>
                        <a:rPr lang="en-US" sz="1400" dirty="0">
                          <a:solidFill>
                            <a:schemeClr val="tx1"/>
                          </a:solidFill>
                          <a:effectLst/>
                        </a:rPr>
                        <a:t>Role / Feature</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400" dirty="0">
                          <a:solidFill>
                            <a:schemeClr val="tx1"/>
                          </a:solidFill>
                          <a:effectLst/>
                        </a:rPr>
                        <a:t>Filename on ISO</a:t>
                      </a:r>
                      <a:endParaRPr lang="en-US"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00"/>
                  </a:ext>
                </a:extLst>
              </a:tr>
              <a:tr h="238391">
                <a:tc>
                  <a:txBody>
                    <a:bodyPr/>
                    <a:lstStyle/>
                    <a:p>
                      <a:pPr marL="0" marR="0">
                        <a:lnSpc>
                          <a:spcPct val="107000"/>
                        </a:lnSpc>
                        <a:spcBef>
                          <a:spcPts val="0"/>
                        </a:spcBef>
                        <a:spcAft>
                          <a:spcPts val="0"/>
                        </a:spcAft>
                      </a:pPr>
                      <a:r>
                        <a:rPr lang="en-US" sz="1100" dirty="0">
                          <a:solidFill>
                            <a:schemeClr val="tx1"/>
                          </a:solidFill>
                          <a:effectLst/>
                        </a:rPr>
                        <a:t>Hyper-V</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Microsoft-</a:t>
                      </a:r>
                      <a:r>
                        <a:rPr lang="en-US" sz="1100" dirty="0" err="1">
                          <a:effectLst/>
                        </a:rPr>
                        <a:t>NanoServer</a:t>
                      </a:r>
                      <a:r>
                        <a:rPr lang="en-US" sz="1100" dirty="0">
                          <a:effectLst/>
                        </a:rPr>
                        <a:t>-Compute-Package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01"/>
                  </a:ext>
                </a:extLst>
              </a:tr>
              <a:tr h="238391">
                <a:tc>
                  <a:txBody>
                    <a:bodyPr/>
                    <a:lstStyle/>
                    <a:p>
                      <a:pPr marL="0" marR="0">
                        <a:lnSpc>
                          <a:spcPct val="107000"/>
                        </a:lnSpc>
                        <a:spcBef>
                          <a:spcPts val="0"/>
                        </a:spcBef>
                        <a:spcAft>
                          <a:spcPts val="0"/>
                        </a:spcAft>
                      </a:pPr>
                      <a:r>
                        <a:rPr lang="en-US" sz="1100" dirty="0">
                          <a:solidFill>
                            <a:schemeClr val="tx1"/>
                          </a:solidFill>
                          <a:effectLst/>
                        </a:rPr>
                        <a:t>Failover Clustering</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Microsoft-</a:t>
                      </a:r>
                      <a:r>
                        <a:rPr lang="en-US" sz="1100" dirty="0" err="1">
                          <a:effectLst/>
                        </a:rPr>
                        <a:t>NanoServer</a:t>
                      </a:r>
                      <a:r>
                        <a:rPr lang="en-US" sz="1100" dirty="0">
                          <a:effectLst/>
                        </a:rPr>
                        <a:t>-</a:t>
                      </a:r>
                      <a:r>
                        <a:rPr lang="en-US" sz="1100" dirty="0" err="1">
                          <a:effectLst/>
                        </a:rPr>
                        <a:t>FailoverCluster</a:t>
                      </a:r>
                      <a:r>
                        <a:rPr lang="en-US" sz="1100" dirty="0">
                          <a:effectLst/>
                        </a:rPr>
                        <a:t>-Package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02"/>
                  </a:ext>
                </a:extLst>
              </a:tr>
              <a:tr h="238391">
                <a:tc>
                  <a:txBody>
                    <a:bodyPr/>
                    <a:lstStyle/>
                    <a:p>
                      <a:pPr marL="0" marR="0">
                        <a:lnSpc>
                          <a:spcPct val="107000"/>
                        </a:lnSpc>
                        <a:spcBef>
                          <a:spcPts val="0"/>
                        </a:spcBef>
                        <a:spcAft>
                          <a:spcPts val="0"/>
                        </a:spcAft>
                      </a:pPr>
                      <a:r>
                        <a:rPr lang="en-US" sz="1100" dirty="0">
                          <a:solidFill>
                            <a:schemeClr val="tx1"/>
                          </a:solidFill>
                          <a:effectLst/>
                        </a:rPr>
                        <a:t>Basic drivers</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nl-BE" sz="1100" dirty="0">
                          <a:effectLst/>
                        </a:rPr>
                        <a:t>Microsoft-NanoServer-OEM-Drivers-Package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04"/>
                  </a:ext>
                </a:extLst>
              </a:tr>
              <a:tr h="238391">
                <a:tc>
                  <a:txBody>
                    <a:bodyPr/>
                    <a:lstStyle/>
                    <a:p>
                      <a:pPr marL="0" marR="0">
                        <a:lnSpc>
                          <a:spcPct val="107000"/>
                        </a:lnSpc>
                        <a:spcBef>
                          <a:spcPts val="0"/>
                        </a:spcBef>
                        <a:spcAft>
                          <a:spcPts val="0"/>
                        </a:spcAft>
                      </a:pPr>
                      <a:r>
                        <a:rPr lang="en-US" sz="1100" dirty="0">
                          <a:solidFill>
                            <a:schemeClr val="tx1"/>
                          </a:solidFill>
                          <a:effectLst/>
                        </a:rPr>
                        <a:t>File Server role and other storage components</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Microsoft-</a:t>
                      </a:r>
                      <a:r>
                        <a:rPr lang="en-US" sz="1100" dirty="0" err="1">
                          <a:effectLst/>
                        </a:rPr>
                        <a:t>NanoServer</a:t>
                      </a:r>
                      <a:r>
                        <a:rPr lang="en-US" sz="1100" dirty="0">
                          <a:effectLst/>
                        </a:rPr>
                        <a:t>-Storage-Package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05"/>
                  </a:ext>
                </a:extLst>
              </a:tr>
              <a:tr h="358245">
                <a:tc>
                  <a:txBody>
                    <a:bodyPr/>
                    <a:lstStyle/>
                    <a:p>
                      <a:pPr marL="0" marR="0">
                        <a:lnSpc>
                          <a:spcPct val="107000"/>
                        </a:lnSpc>
                        <a:spcBef>
                          <a:spcPts val="0"/>
                        </a:spcBef>
                        <a:spcAft>
                          <a:spcPts val="0"/>
                        </a:spcAft>
                      </a:pPr>
                      <a:r>
                        <a:rPr lang="en-US" sz="1100" dirty="0">
                          <a:solidFill>
                            <a:schemeClr val="tx1"/>
                          </a:solidFill>
                          <a:effectLst/>
                        </a:rPr>
                        <a:t>Windows Defender (including a default signature file)</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Microsoft-</a:t>
                      </a:r>
                      <a:r>
                        <a:rPr lang="en-US" sz="1100" dirty="0" err="1">
                          <a:effectLst/>
                        </a:rPr>
                        <a:t>NanoServer</a:t>
                      </a:r>
                      <a:r>
                        <a:rPr lang="en-US" sz="1100" dirty="0">
                          <a:effectLst/>
                        </a:rPr>
                        <a:t>-Defender-Package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06"/>
                  </a:ext>
                </a:extLst>
              </a:tr>
              <a:tr h="278547">
                <a:tc>
                  <a:txBody>
                    <a:bodyPr/>
                    <a:lstStyle/>
                    <a:p>
                      <a:pPr marL="0" marR="0">
                        <a:lnSpc>
                          <a:spcPct val="107000"/>
                        </a:lnSpc>
                        <a:spcBef>
                          <a:spcPts val="0"/>
                        </a:spcBef>
                        <a:spcAft>
                          <a:spcPts val="0"/>
                        </a:spcAft>
                      </a:pPr>
                      <a:r>
                        <a:rPr lang="en-US" sz="1100" dirty="0">
                          <a:solidFill>
                            <a:schemeClr val="tx1"/>
                          </a:solidFill>
                          <a:effectLst/>
                        </a:rPr>
                        <a:t>Reverse forwarders</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(Included by default)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07"/>
                  </a:ext>
                </a:extLst>
              </a:tr>
              <a:tr h="279469">
                <a:tc>
                  <a:txBody>
                    <a:bodyPr/>
                    <a:lstStyle/>
                    <a:p>
                      <a:pPr marL="0" marR="0">
                        <a:lnSpc>
                          <a:spcPct val="107000"/>
                        </a:lnSpc>
                        <a:spcBef>
                          <a:spcPts val="0"/>
                        </a:spcBef>
                        <a:spcAft>
                          <a:spcPts val="0"/>
                        </a:spcAft>
                      </a:pPr>
                      <a:r>
                        <a:rPr lang="en-US" sz="1100" dirty="0">
                          <a:solidFill>
                            <a:schemeClr val="tx1"/>
                          </a:solidFill>
                          <a:effectLst/>
                        </a:rPr>
                        <a:t>DNS Server role</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Microsoft-</a:t>
                      </a:r>
                      <a:r>
                        <a:rPr lang="en-US" sz="1100" dirty="0" err="1">
                          <a:effectLst/>
                        </a:rPr>
                        <a:t>NanoServer</a:t>
                      </a:r>
                      <a:r>
                        <a:rPr lang="en-US" sz="1100" dirty="0">
                          <a:effectLst/>
                        </a:rPr>
                        <a:t>-DNS-Package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08"/>
                  </a:ext>
                </a:extLst>
              </a:tr>
              <a:tr h="279469">
                <a:tc>
                  <a:txBody>
                    <a:bodyPr/>
                    <a:lstStyle/>
                    <a:p>
                      <a:pPr marL="0" marR="0">
                        <a:lnSpc>
                          <a:spcPct val="107000"/>
                        </a:lnSpc>
                        <a:spcBef>
                          <a:spcPts val="0"/>
                        </a:spcBef>
                        <a:spcAft>
                          <a:spcPts val="0"/>
                        </a:spcAft>
                      </a:pPr>
                      <a:r>
                        <a:rPr lang="en-US" sz="1100" dirty="0">
                          <a:solidFill>
                            <a:schemeClr val="tx1"/>
                          </a:solidFill>
                          <a:effectLst/>
                        </a:rPr>
                        <a:t>Desired State Configuration (DSC)</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Microsoft-</a:t>
                      </a:r>
                      <a:r>
                        <a:rPr lang="en-US" sz="1100" dirty="0" err="1">
                          <a:effectLst/>
                        </a:rPr>
                        <a:t>NanoServer</a:t>
                      </a:r>
                      <a:r>
                        <a:rPr lang="en-US" sz="1100" dirty="0">
                          <a:effectLst/>
                        </a:rPr>
                        <a:t>-DSC-Package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09"/>
                  </a:ext>
                </a:extLst>
              </a:tr>
              <a:tr h="279469">
                <a:tc>
                  <a:txBody>
                    <a:bodyPr/>
                    <a:lstStyle/>
                    <a:p>
                      <a:pPr marL="0" marR="0">
                        <a:lnSpc>
                          <a:spcPct val="107000"/>
                        </a:lnSpc>
                        <a:spcBef>
                          <a:spcPts val="0"/>
                        </a:spcBef>
                        <a:spcAft>
                          <a:spcPts val="0"/>
                        </a:spcAft>
                      </a:pPr>
                      <a:r>
                        <a:rPr lang="en-US" sz="1100" dirty="0">
                          <a:solidFill>
                            <a:schemeClr val="tx1"/>
                          </a:solidFill>
                          <a:effectLst/>
                        </a:rPr>
                        <a:t>Internet Information Server (IIS)</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Microsoft-</a:t>
                      </a:r>
                      <a:r>
                        <a:rPr lang="en-US" sz="1100" dirty="0" err="1">
                          <a:effectLst/>
                        </a:rPr>
                        <a:t>NanoServer</a:t>
                      </a:r>
                      <a:r>
                        <a:rPr lang="en-US" sz="1100" dirty="0">
                          <a:effectLst/>
                        </a:rPr>
                        <a:t>-IIS-Package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10"/>
                  </a:ext>
                </a:extLst>
              </a:tr>
              <a:tr h="279469">
                <a:tc>
                  <a:txBody>
                    <a:bodyPr/>
                    <a:lstStyle/>
                    <a:p>
                      <a:pPr marL="0" marR="0">
                        <a:lnSpc>
                          <a:spcPct val="107000"/>
                        </a:lnSpc>
                        <a:spcBef>
                          <a:spcPts val="0"/>
                        </a:spcBef>
                        <a:spcAft>
                          <a:spcPts val="0"/>
                        </a:spcAft>
                      </a:pPr>
                      <a:r>
                        <a:rPr lang="en-US" sz="1100" dirty="0">
                          <a:solidFill>
                            <a:schemeClr val="tx1"/>
                          </a:solidFill>
                          <a:effectLst/>
                        </a:rPr>
                        <a:t>Host support for Windows Containers</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Microsoft-</a:t>
                      </a:r>
                      <a:r>
                        <a:rPr lang="en-US" sz="1100" dirty="0" err="1">
                          <a:effectLst/>
                        </a:rPr>
                        <a:t>NanoServer</a:t>
                      </a:r>
                      <a:r>
                        <a:rPr lang="en-US" sz="1100" dirty="0">
                          <a:effectLst/>
                        </a:rPr>
                        <a:t>-Containers-Package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11"/>
                  </a:ext>
                </a:extLst>
              </a:tr>
              <a:tr h="506189">
                <a:tc>
                  <a:txBody>
                    <a:bodyPr/>
                    <a:lstStyle/>
                    <a:p>
                      <a:pPr marL="0" marR="0">
                        <a:lnSpc>
                          <a:spcPct val="107000"/>
                        </a:lnSpc>
                        <a:spcBef>
                          <a:spcPts val="0"/>
                        </a:spcBef>
                        <a:spcAft>
                          <a:spcPts val="0"/>
                        </a:spcAft>
                      </a:pPr>
                      <a:r>
                        <a:rPr lang="en-US" sz="1100" dirty="0">
                          <a:solidFill>
                            <a:schemeClr val="tx1"/>
                          </a:solidFill>
                          <a:effectLst/>
                        </a:rPr>
                        <a:t>System Center Virtual Machine Manager agent</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Microsoft-Windows-Server-SCVMM-Compute-Package</a:t>
                      </a:r>
                    </a:p>
                    <a:p>
                      <a:pPr marL="0" marR="0">
                        <a:lnSpc>
                          <a:spcPct val="107000"/>
                        </a:lnSpc>
                        <a:spcBef>
                          <a:spcPts val="0"/>
                        </a:spcBef>
                        <a:spcAft>
                          <a:spcPts val="0"/>
                        </a:spcAft>
                      </a:pPr>
                      <a:r>
                        <a:rPr lang="en-US" sz="1100" dirty="0">
                          <a:effectLst/>
                        </a:rPr>
                        <a:t>Microsoft-Windows-Server-SCVMM-Package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12"/>
                  </a:ext>
                </a:extLst>
              </a:tr>
              <a:tr h="277633">
                <a:tc>
                  <a:txBody>
                    <a:bodyPr/>
                    <a:lstStyle/>
                    <a:p>
                      <a:pPr marL="0" marR="0">
                        <a:lnSpc>
                          <a:spcPct val="107000"/>
                        </a:lnSpc>
                        <a:spcBef>
                          <a:spcPts val="0"/>
                        </a:spcBef>
                        <a:spcAft>
                          <a:spcPts val="0"/>
                        </a:spcAft>
                      </a:pPr>
                      <a:r>
                        <a:rPr lang="en-US" sz="1100" dirty="0">
                          <a:solidFill>
                            <a:schemeClr val="tx1"/>
                          </a:solidFill>
                          <a:effectLst/>
                        </a:rPr>
                        <a:t>Network Performance Diagnostics Service (NPDS)</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Microsoft-</a:t>
                      </a:r>
                      <a:r>
                        <a:rPr lang="en-US" sz="1100" dirty="0" err="1">
                          <a:effectLst/>
                        </a:rPr>
                        <a:t>NanoServer</a:t>
                      </a:r>
                      <a:r>
                        <a:rPr lang="en-US" sz="1100" dirty="0">
                          <a:effectLst/>
                        </a:rPr>
                        <a:t>-NPDS-Package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13"/>
                  </a:ext>
                </a:extLst>
              </a:tr>
              <a:tr h="279469">
                <a:tc>
                  <a:txBody>
                    <a:bodyPr/>
                    <a:lstStyle/>
                    <a:p>
                      <a:pPr marL="0" marR="0">
                        <a:lnSpc>
                          <a:spcPct val="107000"/>
                        </a:lnSpc>
                        <a:spcBef>
                          <a:spcPts val="0"/>
                        </a:spcBef>
                        <a:spcAft>
                          <a:spcPts val="0"/>
                        </a:spcAft>
                      </a:pPr>
                      <a:r>
                        <a:rPr lang="en-US" sz="1100" dirty="0">
                          <a:solidFill>
                            <a:schemeClr val="tx1"/>
                          </a:solidFill>
                          <a:effectLst/>
                        </a:rPr>
                        <a:t>Data Center Bridging</a:t>
                      </a:r>
                      <a:endParaRPr lang="en-US"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rPr>
                        <a:t>Microsoft-</a:t>
                      </a:r>
                      <a:r>
                        <a:rPr lang="en-US" sz="1100" dirty="0" err="1">
                          <a:effectLst/>
                        </a:rPr>
                        <a:t>NanoServer</a:t>
                      </a:r>
                      <a:r>
                        <a:rPr lang="en-US" sz="1100" dirty="0">
                          <a:effectLst/>
                        </a:rPr>
                        <a:t>-DCB-Package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28413" marR="28413" marT="0" marB="0"/>
                </a:tc>
                <a:extLst>
                  <a:ext uri="{0D108BD9-81ED-4DB2-BD59-A6C34878D82A}">
                    <a16:rowId xmlns:a16="http://schemas.microsoft.com/office/drawing/2014/main" val="10014"/>
                  </a:ext>
                </a:extLst>
              </a:tr>
              <a:tr h="279469">
                <a:tc>
                  <a:txBody>
                    <a:bodyPr/>
                    <a:lstStyle/>
                    <a:p>
                      <a:pPr marL="0" marR="0">
                        <a:lnSpc>
                          <a:spcPct val="107000"/>
                        </a:lnSpc>
                        <a:spcBef>
                          <a:spcPts val="0"/>
                        </a:spcBef>
                        <a:spcAft>
                          <a:spcPts val="0"/>
                        </a:spcAft>
                      </a:pPr>
                      <a:r>
                        <a:rPr lang="en-US" sz="1100" dirty="0">
                          <a:solidFill>
                            <a:schemeClr val="tx1"/>
                          </a:solidFill>
                          <a:effectLst/>
                          <a:latin typeface="+mn-lt"/>
                          <a:ea typeface="Calibri" panose="020F0502020204030204" pitchFamily="34" charset="0"/>
                          <a:cs typeface="Times New Roman" panose="02020603050405020304" pitchFamily="18" charset="0"/>
                        </a:rPr>
                        <a:t>Deploying on a virtual</a:t>
                      </a:r>
                      <a:r>
                        <a:rPr lang="en-US" sz="1100" baseline="0" dirty="0">
                          <a:solidFill>
                            <a:schemeClr val="tx1"/>
                          </a:solidFill>
                          <a:effectLst/>
                          <a:latin typeface="+mn-lt"/>
                          <a:ea typeface="Calibri" panose="020F0502020204030204" pitchFamily="34" charset="0"/>
                          <a:cs typeface="Times New Roman" panose="02020603050405020304" pitchFamily="18" charset="0"/>
                        </a:rPr>
                        <a:t> machine</a:t>
                      </a:r>
                      <a:endParaRPr lang="en-US" sz="1100" dirty="0">
                        <a:solidFill>
                          <a:schemeClr val="tx1"/>
                        </a:solidFill>
                        <a:effectLst/>
                        <a:latin typeface="+mn-lt"/>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latin typeface="+mn-lt"/>
                          <a:ea typeface="Calibri" panose="020F0502020204030204" pitchFamily="34" charset="0"/>
                          <a:cs typeface="Times New Roman" panose="02020603050405020304" pitchFamily="18" charset="0"/>
                        </a:rPr>
                        <a:t>Microsoft-</a:t>
                      </a:r>
                      <a:r>
                        <a:rPr lang="en-US" sz="1100" dirty="0" err="1">
                          <a:effectLst/>
                          <a:latin typeface="+mn-lt"/>
                          <a:ea typeface="Calibri" panose="020F0502020204030204" pitchFamily="34" charset="0"/>
                          <a:cs typeface="Times New Roman" panose="02020603050405020304" pitchFamily="18" charset="0"/>
                        </a:rPr>
                        <a:t>NanoServer</a:t>
                      </a:r>
                      <a:r>
                        <a:rPr lang="en-US" sz="1100" dirty="0">
                          <a:effectLst/>
                          <a:latin typeface="+mn-lt"/>
                          <a:ea typeface="Calibri" panose="020F0502020204030204" pitchFamily="34" charset="0"/>
                          <a:cs typeface="Times New Roman" panose="02020603050405020304" pitchFamily="18" charset="0"/>
                        </a:rPr>
                        <a:t>-Guest-Package</a:t>
                      </a:r>
                    </a:p>
                  </a:txBody>
                  <a:tcPr marL="28413" marR="28413" marT="0" marB="0"/>
                </a:tc>
                <a:extLst>
                  <a:ext uri="{0D108BD9-81ED-4DB2-BD59-A6C34878D82A}">
                    <a16:rowId xmlns:a16="http://schemas.microsoft.com/office/drawing/2014/main" val="2730877988"/>
                  </a:ext>
                </a:extLst>
              </a:tr>
              <a:tr h="279469">
                <a:tc>
                  <a:txBody>
                    <a:bodyPr/>
                    <a:lstStyle/>
                    <a:p>
                      <a:pPr marL="0" marR="0">
                        <a:lnSpc>
                          <a:spcPct val="107000"/>
                        </a:lnSpc>
                        <a:spcBef>
                          <a:spcPts val="0"/>
                        </a:spcBef>
                        <a:spcAft>
                          <a:spcPts val="0"/>
                        </a:spcAft>
                      </a:pPr>
                      <a:r>
                        <a:rPr lang="en-US" sz="1100" dirty="0">
                          <a:solidFill>
                            <a:schemeClr val="tx1"/>
                          </a:solidFill>
                          <a:effectLst/>
                          <a:latin typeface="+mn-lt"/>
                          <a:ea typeface="Calibri" panose="020F0502020204030204" pitchFamily="34" charset="0"/>
                          <a:cs typeface="Times New Roman" panose="02020603050405020304" pitchFamily="18" charset="0"/>
                        </a:rPr>
                        <a:t>Deploying on a physical</a:t>
                      </a:r>
                      <a:r>
                        <a:rPr lang="en-US" sz="1100" baseline="0" dirty="0">
                          <a:solidFill>
                            <a:schemeClr val="tx1"/>
                          </a:solidFill>
                          <a:effectLst/>
                          <a:latin typeface="+mn-lt"/>
                          <a:ea typeface="Calibri" panose="020F0502020204030204" pitchFamily="34" charset="0"/>
                          <a:cs typeface="Times New Roman" panose="02020603050405020304" pitchFamily="18" charset="0"/>
                        </a:rPr>
                        <a:t> machine</a:t>
                      </a:r>
                      <a:endParaRPr lang="en-US" sz="1100" dirty="0">
                        <a:solidFill>
                          <a:schemeClr val="tx1"/>
                        </a:solidFill>
                        <a:effectLst/>
                        <a:latin typeface="+mn-lt"/>
                        <a:ea typeface="Calibri" panose="020F0502020204030204" pitchFamily="34" charset="0"/>
                        <a:cs typeface="Times New Roman" panose="02020603050405020304" pitchFamily="18" charset="0"/>
                      </a:endParaRPr>
                    </a:p>
                  </a:txBody>
                  <a:tcPr marL="28413" marR="28413" marT="0" marB="0"/>
                </a:tc>
                <a:tc>
                  <a:txBody>
                    <a:bodyPr/>
                    <a:lstStyle/>
                    <a:p>
                      <a:pPr marL="0" marR="0">
                        <a:lnSpc>
                          <a:spcPct val="107000"/>
                        </a:lnSpc>
                        <a:spcBef>
                          <a:spcPts val="0"/>
                        </a:spcBef>
                        <a:spcAft>
                          <a:spcPts val="0"/>
                        </a:spcAft>
                      </a:pPr>
                      <a:r>
                        <a:rPr lang="en-US" sz="1100" dirty="0">
                          <a:effectLst/>
                          <a:latin typeface="+mn-lt"/>
                          <a:ea typeface="Calibri" panose="020F0502020204030204" pitchFamily="34" charset="0"/>
                          <a:cs typeface="Times New Roman" panose="02020603050405020304" pitchFamily="18" charset="0"/>
                        </a:rPr>
                        <a:t>Microsoft-</a:t>
                      </a:r>
                      <a:r>
                        <a:rPr lang="en-US" sz="1100" dirty="0" err="1">
                          <a:effectLst/>
                          <a:latin typeface="+mn-lt"/>
                          <a:ea typeface="Calibri" panose="020F0502020204030204" pitchFamily="34" charset="0"/>
                          <a:cs typeface="Times New Roman" panose="02020603050405020304" pitchFamily="18" charset="0"/>
                        </a:rPr>
                        <a:t>NanoServer</a:t>
                      </a:r>
                      <a:r>
                        <a:rPr lang="en-US" sz="1100" dirty="0">
                          <a:effectLst/>
                          <a:latin typeface="+mn-lt"/>
                          <a:ea typeface="Calibri" panose="020F0502020204030204" pitchFamily="34" charset="0"/>
                          <a:cs typeface="Times New Roman" panose="02020603050405020304" pitchFamily="18" charset="0"/>
                        </a:rPr>
                        <a:t>-Host-Package</a:t>
                      </a:r>
                    </a:p>
                  </a:txBody>
                  <a:tcPr marL="28413" marR="28413" marT="0" marB="0"/>
                </a:tc>
                <a:extLst>
                  <a:ext uri="{0D108BD9-81ED-4DB2-BD59-A6C34878D82A}">
                    <a16:rowId xmlns:a16="http://schemas.microsoft.com/office/drawing/2014/main" val="632810970"/>
                  </a:ext>
                </a:extLst>
              </a:tr>
              <a:tr h="279469">
                <a:tc>
                  <a:txBody>
                    <a:bodyPr/>
                    <a:lstStyle/>
                    <a:p>
                      <a:pPr marL="0" marR="0">
                        <a:lnSpc>
                          <a:spcPct val="107000"/>
                        </a:lnSpc>
                        <a:spcBef>
                          <a:spcPts val="0"/>
                        </a:spcBef>
                        <a:spcAft>
                          <a:spcPts val="0"/>
                        </a:spcAft>
                      </a:pPr>
                      <a:r>
                        <a:rPr lang="en-US" sz="1100" dirty="0">
                          <a:solidFill>
                            <a:schemeClr val="tx1"/>
                          </a:solidFill>
                          <a:effectLst/>
                          <a:latin typeface="+mn-lt"/>
                          <a:ea typeface="Calibri" panose="020F0502020204030204" pitchFamily="34" charset="0"/>
                          <a:cs typeface="Times New Roman" panose="02020603050405020304" pitchFamily="18" charset="0"/>
                        </a:rPr>
                        <a:t>Secure Startup</a:t>
                      </a:r>
                    </a:p>
                  </a:txBody>
                  <a:tcPr marL="28413" marR="28413" marT="0" marB="0"/>
                </a:tc>
                <a:tc>
                  <a:txBody>
                    <a:bodyPr/>
                    <a:lstStyle/>
                    <a:p>
                      <a:pPr marL="0" marR="0">
                        <a:lnSpc>
                          <a:spcPct val="107000"/>
                        </a:lnSpc>
                        <a:spcBef>
                          <a:spcPts val="0"/>
                        </a:spcBef>
                        <a:spcAft>
                          <a:spcPts val="0"/>
                        </a:spcAft>
                      </a:pPr>
                      <a:r>
                        <a:rPr lang="en-US" sz="1100" dirty="0">
                          <a:effectLst/>
                          <a:latin typeface="+mn-lt"/>
                          <a:ea typeface="Calibri" panose="020F0502020204030204" pitchFamily="34" charset="0"/>
                          <a:cs typeface="Times New Roman" panose="02020603050405020304" pitchFamily="18" charset="0"/>
                        </a:rPr>
                        <a:t>Microsoft-</a:t>
                      </a:r>
                      <a:r>
                        <a:rPr lang="en-US" sz="1100" dirty="0" err="1">
                          <a:effectLst/>
                          <a:latin typeface="+mn-lt"/>
                          <a:ea typeface="Calibri" panose="020F0502020204030204" pitchFamily="34" charset="0"/>
                          <a:cs typeface="Times New Roman" panose="02020603050405020304" pitchFamily="18" charset="0"/>
                        </a:rPr>
                        <a:t>NanoServer</a:t>
                      </a:r>
                      <a:r>
                        <a:rPr lang="en-US" sz="1100" dirty="0">
                          <a:effectLst/>
                          <a:latin typeface="+mn-lt"/>
                          <a:ea typeface="Calibri" panose="020F0502020204030204" pitchFamily="34" charset="0"/>
                          <a:cs typeface="Times New Roman" panose="02020603050405020304" pitchFamily="18" charset="0"/>
                        </a:rPr>
                        <a:t>-</a:t>
                      </a:r>
                      <a:r>
                        <a:rPr lang="en-US" sz="1100" dirty="0" err="1">
                          <a:effectLst/>
                          <a:latin typeface="+mn-lt"/>
                          <a:ea typeface="Calibri" panose="020F0502020204030204" pitchFamily="34" charset="0"/>
                          <a:cs typeface="Times New Roman" panose="02020603050405020304" pitchFamily="18" charset="0"/>
                        </a:rPr>
                        <a:t>SecureStartup</a:t>
                      </a:r>
                      <a:r>
                        <a:rPr lang="en-US" sz="1100" dirty="0">
                          <a:effectLst/>
                          <a:latin typeface="+mn-lt"/>
                          <a:ea typeface="Calibri" panose="020F0502020204030204" pitchFamily="34" charset="0"/>
                          <a:cs typeface="Times New Roman" panose="02020603050405020304" pitchFamily="18" charset="0"/>
                        </a:rPr>
                        <a:t>-Package</a:t>
                      </a:r>
                    </a:p>
                  </a:txBody>
                  <a:tcPr marL="28413" marR="28413" marT="0" marB="0"/>
                </a:tc>
                <a:extLst>
                  <a:ext uri="{0D108BD9-81ED-4DB2-BD59-A6C34878D82A}">
                    <a16:rowId xmlns:a16="http://schemas.microsoft.com/office/drawing/2014/main" val="695372154"/>
                  </a:ext>
                </a:extLst>
              </a:tr>
              <a:tr h="279469">
                <a:tc>
                  <a:txBody>
                    <a:bodyPr/>
                    <a:lstStyle/>
                    <a:p>
                      <a:pPr marL="0" marR="0">
                        <a:lnSpc>
                          <a:spcPct val="107000"/>
                        </a:lnSpc>
                        <a:spcBef>
                          <a:spcPts val="0"/>
                        </a:spcBef>
                        <a:spcAft>
                          <a:spcPts val="0"/>
                        </a:spcAft>
                      </a:pPr>
                      <a:r>
                        <a:rPr lang="en-US" sz="1100" dirty="0">
                          <a:solidFill>
                            <a:schemeClr val="tx1"/>
                          </a:solidFill>
                          <a:effectLst/>
                          <a:latin typeface="+mn-lt"/>
                          <a:ea typeface="Calibri" panose="020F0502020204030204" pitchFamily="34" charset="0"/>
                          <a:cs typeface="Times New Roman" panose="02020603050405020304" pitchFamily="18" charset="0"/>
                        </a:rPr>
                        <a:t>Shielded VM</a:t>
                      </a:r>
                    </a:p>
                  </a:txBody>
                  <a:tcPr marL="28413" marR="28413" marT="0" marB="0"/>
                </a:tc>
                <a:tc>
                  <a:txBody>
                    <a:bodyPr/>
                    <a:lstStyle/>
                    <a:p>
                      <a:pPr marL="0" marR="0">
                        <a:lnSpc>
                          <a:spcPct val="107000"/>
                        </a:lnSpc>
                        <a:spcBef>
                          <a:spcPts val="0"/>
                        </a:spcBef>
                        <a:spcAft>
                          <a:spcPts val="0"/>
                        </a:spcAft>
                      </a:pPr>
                      <a:r>
                        <a:rPr lang="en-US" sz="1100" dirty="0">
                          <a:effectLst/>
                          <a:latin typeface="+mn-lt"/>
                          <a:ea typeface="Calibri" panose="020F0502020204030204" pitchFamily="34" charset="0"/>
                          <a:cs typeface="Times New Roman" panose="02020603050405020304" pitchFamily="18" charset="0"/>
                        </a:rPr>
                        <a:t>Microsoft-</a:t>
                      </a:r>
                      <a:r>
                        <a:rPr lang="en-US" sz="1100" dirty="0" err="1">
                          <a:effectLst/>
                          <a:latin typeface="+mn-lt"/>
                          <a:ea typeface="Calibri" panose="020F0502020204030204" pitchFamily="34" charset="0"/>
                          <a:cs typeface="Times New Roman" panose="02020603050405020304" pitchFamily="18" charset="0"/>
                        </a:rPr>
                        <a:t>NanoServer</a:t>
                      </a:r>
                      <a:r>
                        <a:rPr lang="en-US" sz="1100" dirty="0">
                          <a:effectLst/>
                          <a:latin typeface="+mn-lt"/>
                          <a:ea typeface="Calibri" panose="020F0502020204030204" pitchFamily="34" charset="0"/>
                          <a:cs typeface="Times New Roman" panose="02020603050405020304" pitchFamily="18" charset="0"/>
                        </a:rPr>
                        <a:t>-</a:t>
                      </a:r>
                      <a:r>
                        <a:rPr lang="en-US" sz="1100" dirty="0" err="1">
                          <a:effectLst/>
                          <a:latin typeface="+mn-lt"/>
                          <a:ea typeface="Calibri" panose="020F0502020204030204" pitchFamily="34" charset="0"/>
                          <a:cs typeface="Times New Roman" panose="02020603050405020304" pitchFamily="18" charset="0"/>
                        </a:rPr>
                        <a:t>ShieldedVM</a:t>
                      </a:r>
                      <a:r>
                        <a:rPr lang="en-US" sz="1100" dirty="0">
                          <a:effectLst/>
                          <a:latin typeface="+mn-lt"/>
                          <a:ea typeface="Calibri" panose="020F0502020204030204" pitchFamily="34" charset="0"/>
                          <a:cs typeface="Times New Roman" panose="02020603050405020304" pitchFamily="18" charset="0"/>
                        </a:rPr>
                        <a:t>-Package</a:t>
                      </a:r>
                    </a:p>
                  </a:txBody>
                  <a:tcPr marL="28413" marR="28413" marT="0" marB="0"/>
                </a:tc>
                <a:extLst>
                  <a:ext uri="{0D108BD9-81ED-4DB2-BD59-A6C34878D82A}">
                    <a16:rowId xmlns:a16="http://schemas.microsoft.com/office/drawing/2014/main" val="652466898"/>
                  </a:ext>
                </a:extLst>
              </a:tr>
            </a:tbl>
          </a:graphicData>
        </a:graphic>
      </p:graphicFrame>
    </p:spTree>
    <p:extLst>
      <p:ext uri="{BB962C8B-B14F-4D97-AF65-F5344CB8AC3E}">
        <p14:creationId xmlns:p14="http://schemas.microsoft.com/office/powerpoint/2010/main" val="21439408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5"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PowerShell cmdlets</a:t>
            </a:r>
            <a:endParaRPr lang="it-IT" sz="1500" dirty="0">
              <a:solidFill>
                <a:schemeClr val="bg1"/>
              </a:solidFill>
            </a:endParaRPr>
          </a:p>
        </p:txBody>
      </p:sp>
      <p:sp>
        <p:nvSpPr>
          <p:cNvPr id="6"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New-NanoServerImage</a:t>
            </a:r>
            <a:endParaRPr lang="it-IT" sz="1500" dirty="0">
              <a:solidFill>
                <a:schemeClr val="bg1"/>
              </a:solidFill>
            </a:endParaRPr>
          </a:p>
        </p:txBody>
      </p:sp>
      <p:sp>
        <p:nvSpPr>
          <p:cNvPr id="7"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Get-NanoServerPackages</a:t>
            </a:r>
            <a:endParaRPr lang="it-IT" sz="1500" dirty="0">
              <a:solidFill>
                <a:schemeClr val="bg1"/>
              </a:solidFill>
            </a:endParaRPr>
          </a:p>
        </p:txBody>
      </p:sp>
      <p:sp>
        <p:nvSpPr>
          <p:cNvPr id="8"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Edit-NanoServerImage</a:t>
            </a:r>
            <a:endParaRPr lang="it-IT" sz="1500" dirty="0">
              <a:solidFill>
                <a:schemeClr val="bg1"/>
              </a:solidFill>
            </a:endParaRPr>
          </a:p>
        </p:txBody>
      </p:sp>
    </p:spTree>
    <p:extLst>
      <p:ext uri="{BB962C8B-B14F-4D97-AF65-F5344CB8AC3E}">
        <p14:creationId xmlns:p14="http://schemas.microsoft.com/office/powerpoint/2010/main" val="1374973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en-US" dirty="0"/>
              <a:t>Nano Server - All you need to know</a:t>
            </a:r>
            <a:endParaRPr lang="nb-NO" dirty="0"/>
          </a:p>
        </p:txBody>
      </p:sp>
    </p:spTree>
    <p:extLst>
      <p:ext uri="{BB962C8B-B14F-4D97-AF65-F5344CB8AC3E}">
        <p14:creationId xmlns:p14="http://schemas.microsoft.com/office/powerpoint/2010/main" val="4130912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500944369"/>
              </p:ext>
            </p:extLst>
          </p:nvPr>
        </p:nvGraphicFramePr>
        <p:xfrm>
          <a:off x="0" y="1"/>
          <a:ext cx="9144000" cy="5164037"/>
        </p:xfrm>
        <a:graphic>
          <a:graphicData uri="http://schemas.openxmlformats.org/drawingml/2006/table">
            <a:tbl>
              <a:tblPr firstRow="1" firstCol="1" bandRow="1">
                <a:tableStyleId>{5C22544A-7EE6-4342-B048-85BDC9FD1C3A}</a:tableStyleId>
              </a:tblPr>
              <a:tblGrid>
                <a:gridCol w="1691680">
                  <a:extLst>
                    <a:ext uri="{9D8B030D-6E8A-4147-A177-3AD203B41FA5}">
                      <a16:colId xmlns:a16="http://schemas.microsoft.com/office/drawing/2014/main" val="20000"/>
                    </a:ext>
                  </a:extLst>
                </a:gridCol>
                <a:gridCol w="7452320">
                  <a:extLst>
                    <a:ext uri="{9D8B030D-6E8A-4147-A177-3AD203B41FA5}">
                      <a16:colId xmlns:a16="http://schemas.microsoft.com/office/drawing/2014/main" val="20001"/>
                    </a:ext>
                  </a:extLst>
                </a:gridCol>
              </a:tblGrid>
              <a:tr h="209477">
                <a:tc>
                  <a:txBody>
                    <a:bodyPr/>
                    <a:lstStyle/>
                    <a:p>
                      <a:pPr marL="0" marR="0">
                        <a:lnSpc>
                          <a:spcPct val="107000"/>
                        </a:lnSpc>
                        <a:spcBef>
                          <a:spcPts val="0"/>
                        </a:spcBef>
                        <a:spcAft>
                          <a:spcPts val="0"/>
                        </a:spcAft>
                      </a:pPr>
                      <a:r>
                        <a:rPr lang="en-US" sz="900" dirty="0">
                          <a:solidFill>
                            <a:schemeClr val="tx1"/>
                          </a:solidFill>
                          <a:effectLst/>
                        </a:rPr>
                        <a:t>Parameter</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085" marR="10085" marT="0" marB="0"/>
                </a:tc>
                <a:tc>
                  <a:txBody>
                    <a:bodyPr/>
                    <a:lstStyle/>
                    <a:p>
                      <a:pPr marL="0" marR="0">
                        <a:lnSpc>
                          <a:spcPct val="107000"/>
                        </a:lnSpc>
                        <a:spcBef>
                          <a:spcPts val="0"/>
                        </a:spcBef>
                        <a:spcAft>
                          <a:spcPts val="0"/>
                        </a:spcAft>
                      </a:pPr>
                      <a:r>
                        <a:rPr lang="en-US" sz="900" dirty="0">
                          <a:solidFill>
                            <a:schemeClr val="tx1"/>
                          </a:solidFill>
                          <a:effectLst/>
                        </a:rPr>
                        <a:t>Explanation</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085" marR="10085" marT="0" marB="0"/>
                </a:tc>
                <a:extLst>
                  <a:ext uri="{0D108BD9-81ED-4DB2-BD59-A6C34878D82A}">
                    <a16:rowId xmlns:a16="http://schemas.microsoft.com/office/drawing/2014/main" val="10000"/>
                  </a:ext>
                </a:extLst>
              </a:tr>
              <a:tr h="371525">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AdministratorPassword</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This sets the image’s administrator password. If you do not specify this on the command line, you will be interactively prompted to do.</a:t>
                      </a:r>
                    </a:p>
                  </a:txBody>
                  <a:tcPr marL="51435" marR="51435" marT="0" marB="0"/>
                </a:tc>
                <a:extLst>
                  <a:ext uri="{0D108BD9-81ED-4DB2-BD59-A6C34878D82A}">
                    <a16:rowId xmlns:a16="http://schemas.microsoft.com/office/drawing/2014/main" val="10001"/>
                  </a:ext>
                </a:extLst>
              </a:tr>
              <a:tr h="418954">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BasePath</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This is the location for the copy of the source media. It will be under a folder (auto-created if not exist) and contains the packages, tools, hard disk image and WIM file.</a:t>
                      </a:r>
                    </a:p>
                  </a:txBody>
                  <a:tcPr marL="51435" marR="51435" marT="0" marB="0"/>
                </a:tc>
                <a:extLst>
                  <a:ext uri="{0D108BD9-81ED-4DB2-BD59-A6C34878D82A}">
                    <a16:rowId xmlns:a16="http://schemas.microsoft.com/office/drawing/2014/main" val="10002"/>
                  </a:ext>
                </a:extLst>
              </a:tr>
              <a:tr h="273398">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-Clustering </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This allows you to add the clustering role.</a:t>
                      </a:r>
                    </a:p>
                  </a:txBody>
                  <a:tcPr marL="51435" marR="51435" marT="0" marB="0"/>
                </a:tc>
                <a:extLst>
                  <a:ext uri="{0D108BD9-81ED-4DB2-BD59-A6C34878D82A}">
                    <a16:rowId xmlns:a16="http://schemas.microsoft.com/office/drawing/2014/main" val="10003"/>
                  </a:ext>
                </a:extLst>
              </a:tr>
              <a:tr h="352728">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-Compute </a:t>
                      </a:r>
                      <a:endParaRPr lang="en-US" sz="900">
                        <a:solidFill>
                          <a:schemeClr val="tx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  </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With this, you can add the Compute (Hyper-V) role.</a:t>
                      </a:r>
                    </a:p>
                  </a:txBody>
                  <a:tcPr marL="51435" marR="51435" marT="0" marB="0"/>
                </a:tc>
                <a:extLst>
                  <a:ext uri="{0D108BD9-81ED-4DB2-BD59-A6C34878D82A}">
                    <a16:rowId xmlns:a16="http://schemas.microsoft.com/office/drawing/2014/main" val="10004"/>
                  </a:ext>
                </a:extLst>
              </a:tr>
              <a:tr h="253661">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-ComputerName</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This sets the computer name of the image. Note that the computer name can’t be longer than 15 characters</a:t>
                      </a:r>
                    </a:p>
                  </a:txBody>
                  <a:tcPr marL="51435" marR="51435" marT="0" marB="0"/>
                </a:tc>
                <a:extLst>
                  <a:ext uri="{0D108BD9-81ED-4DB2-BD59-A6C34878D82A}">
                    <a16:rowId xmlns:a16="http://schemas.microsoft.com/office/drawing/2014/main" val="10005"/>
                  </a:ext>
                </a:extLst>
              </a:tr>
              <a:tr h="209477">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-Containers</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allows you to add the Containers role.</a:t>
                      </a:r>
                    </a:p>
                  </a:txBody>
                  <a:tcPr marL="51435" marR="51435" marT="0" marB="0"/>
                </a:tc>
                <a:extLst>
                  <a:ext uri="{0D108BD9-81ED-4DB2-BD59-A6C34878D82A}">
                    <a16:rowId xmlns:a16="http://schemas.microsoft.com/office/drawing/2014/main" val="10006"/>
                  </a:ext>
                </a:extLst>
              </a:tr>
              <a:tr h="418954">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CopyPath</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parameter specifies additional directory path on the computer where you create the image and that directory and the files in it will be added to the root of the VHD(X).</a:t>
                      </a:r>
                    </a:p>
                  </a:txBody>
                  <a:tcPr marL="51435" marR="51435" marT="0" marB="0"/>
                </a:tc>
                <a:extLst>
                  <a:ext uri="{0D108BD9-81ED-4DB2-BD59-A6C34878D82A}">
                    <a16:rowId xmlns:a16="http://schemas.microsoft.com/office/drawing/2014/main" val="10007"/>
                  </a:ext>
                </a:extLst>
              </a:tr>
              <a:tr h="651212">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-DebugMethod </a:t>
                      </a:r>
                      <a:endParaRPr lang="en-US" sz="900">
                        <a:solidFill>
                          <a:schemeClr val="tx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 </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With this parameter, you will enable kernel debugging on the target image with the specified method. The values can be Serial, Net, 1394 or USB</a:t>
                      </a:r>
                    </a:p>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Depending on the value of this parameter, other parameters may become available. See kernel debugging for more information.</a:t>
                      </a:r>
                    </a:p>
                  </a:txBody>
                  <a:tcPr marL="51435" marR="51435" marT="0" marB="0"/>
                </a:tc>
                <a:extLst>
                  <a:ext uri="{0D108BD9-81ED-4DB2-BD59-A6C34878D82A}">
                    <a16:rowId xmlns:a16="http://schemas.microsoft.com/office/drawing/2014/main" val="10008"/>
                  </a:ext>
                </a:extLst>
              </a:tr>
              <a:tr h="209477">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-Defender </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adds the Windows Defender feature.</a:t>
                      </a:r>
                    </a:p>
                  </a:txBody>
                  <a:tcPr marL="51435" marR="51435" marT="0" marB="0"/>
                </a:tc>
                <a:extLst>
                  <a:ext uri="{0D108BD9-81ED-4DB2-BD59-A6C34878D82A}">
                    <a16:rowId xmlns:a16="http://schemas.microsoft.com/office/drawing/2014/main" val="10009"/>
                  </a:ext>
                </a:extLst>
              </a:tr>
              <a:tr h="209477">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DeploymentType</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Guest or host, depending on whether you want to deploy a virtual or physical </a:t>
                      </a:r>
                      <a:r>
                        <a:rPr lang="en-US" sz="900" b="1" dirty="0" err="1">
                          <a:solidFill>
                            <a:schemeClr val="tx1"/>
                          </a:solidFill>
                          <a:effectLst/>
                          <a:latin typeface="+mn-lt"/>
                          <a:ea typeface="Calibri" panose="020F0502020204030204" pitchFamily="34" charset="0"/>
                          <a:cs typeface="Times New Roman" panose="02020603050405020304" pitchFamily="18" charset="0"/>
                        </a:rPr>
                        <a:t>nano</a:t>
                      </a:r>
                      <a:r>
                        <a:rPr lang="en-US" sz="900" b="1" dirty="0">
                          <a:solidFill>
                            <a:schemeClr val="tx1"/>
                          </a:solidFill>
                          <a:effectLst/>
                          <a:latin typeface="+mn-lt"/>
                          <a:ea typeface="Calibri" panose="020F0502020204030204" pitchFamily="34" charset="0"/>
                          <a:cs typeface="Times New Roman" panose="02020603050405020304" pitchFamily="18" charset="0"/>
                        </a:rPr>
                        <a:t> server</a:t>
                      </a:r>
                    </a:p>
                  </a:txBody>
                  <a:tcPr marL="51435" marR="51435" marT="0" marB="0"/>
                </a:tc>
                <a:extLst>
                  <a:ext uri="{0D108BD9-81ED-4DB2-BD59-A6C34878D82A}">
                    <a16:rowId xmlns:a16="http://schemas.microsoft.com/office/drawing/2014/main" val="10010"/>
                  </a:ext>
                </a:extLst>
              </a:tr>
              <a:tr h="209477">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-Development</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Used to test on Nano server which allows unsigned drivers, copy debugger binaries and so on</a:t>
                      </a:r>
                    </a:p>
                  </a:txBody>
                  <a:tcPr marL="51435" marR="51435" marT="0" marB="0"/>
                </a:tc>
                <a:extLst>
                  <a:ext uri="{0D108BD9-81ED-4DB2-BD59-A6C34878D82A}">
                    <a16:rowId xmlns:a16="http://schemas.microsoft.com/office/drawing/2014/main" val="3958688808"/>
                  </a:ext>
                </a:extLst>
              </a:tr>
              <a:tr h="352728">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DomainBlobPath</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lets you Join the image to the domain as specified in the given domain blob. For more information, see the chapter about domain join.</a:t>
                      </a:r>
                    </a:p>
                  </a:txBody>
                  <a:tcPr marL="51435" marR="51435" marT="0" marB="0"/>
                </a:tc>
                <a:extLst>
                  <a:ext uri="{0D108BD9-81ED-4DB2-BD59-A6C34878D82A}">
                    <a16:rowId xmlns:a16="http://schemas.microsoft.com/office/drawing/2014/main" val="1110935960"/>
                  </a:ext>
                </a:extLst>
              </a:tr>
              <a:tr h="325606">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-DomainName</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joins the image to the specified domain performing an offline join. For more information, see the chapter about domain join.</a:t>
                      </a:r>
                    </a:p>
                  </a:txBody>
                  <a:tcPr marL="51435" marR="51435" marT="0" marB="0"/>
                </a:tc>
                <a:extLst>
                  <a:ext uri="{0D108BD9-81ED-4DB2-BD59-A6C34878D82A}">
                    <a16:rowId xmlns:a16="http://schemas.microsoft.com/office/drawing/2014/main" val="2855398795"/>
                  </a:ext>
                </a:extLst>
              </a:tr>
              <a:tr h="488409">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DriversPath</a:t>
                      </a:r>
                      <a:r>
                        <a:rPr lang="en-US" sz="900" b="1" dirty="0">
                          <a:solidFill>
                            <a:schemeClr val="tx1"/>
                          </a:solidFill>
                          <a:effectLst/>
                          <a:latin typeface="+mn-lt"/>
                          <a:ea typeface="Calibri" panose="020F0502020204030204" pitchFamily="34" charset="0"/>
                          <a:cs typeface="Times New Roman" panose="02020603050405020304" pitchFamily="18" charset="0"/>
                        </a:rPr>
                        <a:t> </a:t>
                      </a:r>
                      <a:endParaRPr lang="en-US" sz="900" dirty="0">
                        <a:solidFill>
                          <a:schemeClr val="tx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 </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If you need additional drivers or specific ones instead of the OEM drivers, you can add them with this parameter. It should point to the path containing the drivers (.</a:t>
                      </a:r>
                      <a:r>
                        <a:rPr lang="en-US" sz="900" b="1" dirty="0" err="1">
                          <a:solidFill>
                            <a:schemeClr val="tx1"/>
                          </a:solidFill>
                          <a:effectLst/>
                          <a:latin typeface="+mn-lt"/>
                          <a:ea typeface="Calibri" panose="020F0502020204030204" pitchFamily="34" charset="0"/>
                          <a:cs typeface="Times New Roman" panose="02020603050405020304" pitchFamily="18" charset="0"/>
                        </a:rPr>
                        <a:t>inf</a:t>
                      </a:r>
                      <a:r>
                        <a:rPr lang="en-US" sz="900" b="1" dirty="0">
                          <a:solidFill>
                            <a:schemeClr val="tx1"/>
                          </a:solidFill>
                          <a:effectLst/>
                          <a:latin typeface="+mn-lt"/>
                          <a:ea typeface="Calibri" panose="020F0502020204030204" pitchFamily="34" charset="0"/>
                          <a:cs typeface="Times New Roman" panose="02020603050405020304" pitchFamily="18" charset="0"/>
                        </a:rPr>
                        <a:t> and binaries). Note that the drivers need to be signed, otherwise the command will fail.</a:t>
                      </a:r>
                    </a:p>
                  </a:txBody>
                  <a:tcPr marL="51435" marR="51435" marT="0" marB="0"/>
                </a:tc>
                <a:extLst>
                  <a:ext uri="{0D108BD9-81ED-4DB2-BD59-A6C34878D82A}">
                    <a16:rowId xmlns:a16="http://schemas.microsoft.com/office/drawing/2014/main" val="76588445"/>
                  </a:ext>
                </a:extLst>
              </a:tr>
              <a:tr h="209477">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EMSBaudRate</a:t>
                      </a:r>
                      <a:r>
                        <a:rPr lang="en-US" sz="900" b="1" dirty="0">
                          <a:solidFill>
                            <a:schemeClr val="tx1"/>
                          </a:solidFill>
                          <a:effectLst/>
                          <a:latin typeface="+mn-lt"/>
                          <a:ea typeface="Calibri" panose="020F0502020204030204" pitchFamily="34" charset="0"/>
                          <a:cs typeface="Times New Roman" panose="02020603050405020304" pitchFamily="18" charset="0"/>
                        </a:rPr>
                        <a:t> </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This is the baud rate to use for EMS. The default is 115200bps.</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4161633703"/>
                  </a:ext>
                </a:extLst>
              </a:tr>
            </a:tbl>
          </a:graphicData>
        </a:graphic>
      </p:graphicFrame>
    </p:spTree>
    <p:extLst>
      <p:ext uri="{BB962C8B-B14F-4D97-AF65-F5344CB8AC3E}">
        <p14:creationId xmlns:p14="http://schemas.microsoft.com/office/powerpoint/2010/main" val="3212089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2032798457"/>
              </p:ext>
            </p:extLst>
          </p:nvPr>
        </p:nvGraphicFramePr>
        <p:xfrm>
          <a:off x="0" y="0"/>
          <a:ext cx="9144000" cy="5143499"/>
        </p:xfrm>
        <a:graphic>
          <a:graphicData uri="http://schemas.openxmlformats.org/drawingml/2006/table">
            <a:tbl>
              <a:tblPr firstRow="1" firstCol="1" bandRow="1">
                <a:tableStyleId>{5C22544A-7EE6-4342-B048-85BDC9FD1C3A}</a:tableStyleId>
              </a:tblPr>
              <a:tblGrid>
                <a:gridCol w="1907704">
                  <a:extLst>
                    <a:ext uri="{9D8B030D-6E8A-4147-A177-3AD203B41FA5}">
                      <a16:colId xmlns:a16="http://schemas.microsoft.com/office/drawing/2014/main" val="20000"/>
                    </a:ext>
                  </a:extLst>
                </a:gridCol>
                <a:gridCol w="7236296">
                  <a:extLst>
                    <a:ext uri="{9D8B030D-6E8A-4147-A177-3AD203B41FA5}">
                      <a16:colId xmlns:a16="http://schemas.microsoft.com/office/drawing/2014/main" val="20001"/>
                    </a:ext>
                  </a:extLst>
                </a:gridCol>
              </a:tblGrid>
              <a:tr h="230453">
                <a:tc>
                  <a:txBody>
                    <a:bodyPr/>
                    <a:lstStyle/>
                    <a:p>
                      <a:pPr marL="0" marR="0">
                        <a:lnSpc>
                          <a:spcPct val="107000"/>
                        </a:lnSpc>
                        <a:spcBef>
                          <a:spcPts val="0"/>
                        </a:spcBef>
                        <a:spcAft>
                          <a:spcPts val="0"/>
                        </a:spcAft>
                      </a:pPr>
                      <a:r>
                        <a:rPr lang="en-US" sz="900" dirty="0">
                          <a:solidFill>
                            <a:schemeClr val="tx1"/>
                          </a:solidFill>
                          <a:effectLst/>
                        </a:rPr>
                        <a:t>Parameter</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085" marR="10085" marT="0" marB="0"/>
                </a:tc>
                <a:tc>
                  <a:txBody>
                    <a:bodyPr/>
                    <a:lstStyle/>
                    <a:p>
                      <a:pPr marL="0" marR="0">
                        <a:lnSpc>
                          <a:spcPct val="107000"/>
                        </a:lnSpc>
                        <a:spcBef>
                          <a:spcPts val="0"/>
                        </a:spcBef>
                        <a:spcAft>
                          <a:spcPts val="0"/>
                        </a:spcAft>
                      </a:pPr>
                      <a:r>
                        <a:rPr lang="en-US" sz="900" dirty="0">
                          <a:solidFill>
                            <a:schemeClr val="tx1"/>
                          </a:solidFill>
                          <a:effectLst/>
                        </a:rPr>
                        <a:t>Explanation</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085" marR="10085" marT="0" marB="0"/>
                </a:tc>
                <a:extLst>
                  <a:ext uri="{0D108BD9-81ED-4DB2-BD59-A6C34878D82A}">
                    <a16:rowId xmlns:a16="http://schemas.microsoft.com/office/drawing/2014/main" val="10000"/>
                  </a:ext>
                </a:extLst>
              </a:tr>
              <a:tr h="288107">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EMSPort</a:t>
                      </a:r>
                      <a:r>
                        <a:rPr lang="en-US" sz="900" b="1" dirty="0">
                          <a:solidFill>
                            <a:schemeClr val="tx1"/>
                          </a:solidFill>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is the port to enable EMS on. The default is 1.</a:t>
                      </a:r>
                    </a:p>
                  </a:txBody>
                  <a:tcPr marL="51435" marR="51435" marT="0" marB="0"/>
                </a:tc>
                <a:extLst>
                  <a:ext uri="{0D108BD9-81ED-4DB2-BD59-A6C34878D82A}">
                    <a16:rowId xmlns:a16="http://schemas.microsoft.com/office/drawing/2014/main" val="10001"/>
                  </a:ext>
                </a:extLst>
              </a:tr>
              <a:tr h="230453">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-Edition</a:t>
                      </a: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Standard or Datacenter, the windows edition you want to deploy</a:t>
                      </a:r>
                    </a:p>
                  </a:txBody>
                  <a:tcPr marL="51435" marR="51435" marT="0" marB="0"/>
                </a:tc>
                <a:extLst>
                  <a:ext uri="{0D108BD9-81ED-4DB2-BD59-A6C34878D82A}">
                    <a16:rowId xmlns:a16="http://schemas.microsoft.com/office/drawing/2014/main" val="10002"/>
                  </a:ext>
                </a:extLst>
              </a:tr>
              <a:tr h="396215">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-EnableEMS </a:t>
                      </a:r>
                    </a:p>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enables EMS (Emergency Management Services) and BootEMS on the image. See Emergency Management Services for more information.</a:t>
                      </a:r>
                    </a:p>
                  </a:txBody>
                  <a:tcPr marL="51435" marR="51435" marT="0" marB="0"/>
                </a:tc>
                <a:extLst>
                  <a:ext uri="{0D108BD9-81ED-4DB2-BD59-A6C34878D82A}">
                    <a16:rowId xmlns:a16="http://schemas.microsoft.com/office/drawing/2014/main" val="10003"/>
                  </a:ext>
                </a:extLst>
              </a:tr>
              <a:tr h="594322">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-EnableRemoteManagementPort </a:t>
                      </a: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This parameter opens port 5985 for inbound TCP connections for Windows Remote Management (</a:t>
                      </a:r>
                      <a:r>
                        <a:rPr lang="en-US" sz="900" b="1" dirty="0" err="1">
                          <a:solidFill>
                            <a:schemeClr val="tx1"/>
                          </a:solidFill>
                          <a:effectLst/>
                          <a:latin typeface="+mn-lt"/>
                          <a:ea typeface="Calibri" panose="020F0502020204030204" pitchFamily="34" charset="0"/>
                          <a:cs typeface="Times New Roman" panose="02020603050405020304" pitchFamily="18" charset="0"/>
                        </a:rPr>
                        <a:t>WinRM</a:t>
                      </a:r>
                      <a:r>
                        <a:rPr lang="en-US" sz="900" b="1" dirty="0">
                          <a:solidFill>
                            <a:schemeClr val="tx1"/>
                          </a:solidFill>
                          <a:effectLst/>
                          <a:latin typeface="+mn-lt"/>
                          <a:ea typeface="Calibri" panose="020F0502020204030204" pitchFamily="34" charset="0"/>
                          <a:cs typeface="Times New Roman" panose="02020603050405020304" pitchFamily="18" charset="0"/>
                        </a:rPr>
                        <a:t>). See Windows Remote Management for more information.</a:t>
                      </a:r>
                    </a:p>
                  </a:txBody>
                  <a:tcPr marL="51435" marR="51435" marT="0" marB="0"/>
                </a:tc>
                <a:extLst>
                  <a:ext uri="{0D108BD9-81ED-4DB2-BD59-A6C34878D82A}">
                    <a16:rowId xmlns:a16="http://schemas.microsoft.com/office/drawing/2014/main" val="10004"/>
                  </a:ext>
                </a:extLst>
              </a:tr>
              <a:tr h="594322">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-InterfaceNameOrIndex </a:t>
                      </a:r>
                    </a:p>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If you want to change the IP settings of an adapter, you need to use this parameter in conjunction with the below IP parameters. You can retrieve these using Get-NetAdapter, netsh or EMC if you already created an image, and in a VM, the first will always be named Ethernet.</a:t>
                      </a:r>
                    </a:p>
                  </a:txBody>
                  <a:tcPr marL="51435" marR="51435" marT="0" marB="0"/>
                </a:tc>
                <a:extLst>
                  <a:ext uri="{0D108BD9-81ED-4DB2-BD59-A6C34878D82A}">
                    <a16:rowId xmlns:a16="http://schemas.microsoft.com/office/drawing/2014/main" val="10005"/>
                  </a:ext>
                </a:extLst>
              </a:tr>
              <a:tr h="396215">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-Ipv4Address </a:t>
                      </a:r>
                    </a:p>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sets the given IPv4 static address on the interface specified by InterfaceNameOrIndex.</a:t>
                      </a:r>
                    </a:p>
                  </a:txBody>
                  <a:tcPr marL="51435" marR="51435" marT="0" marB="0"/>
                </a:tc>
                <a:extLst>
                  <a:ext uri="{0D108BD9-81ED-4DB2-BD59-A6C34878D82A}">
                    <a16:rowId xmlns:a16="http://schemas.microsoft.com/office/drawing/2014/main" val="10006"/>
                  </a:ext>
                </a:extLst>
              </a:tr>
              <a:tr h="365748">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-IPv4Dns</a:t>
                      </a: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sets the given IPv4 DNS server (can be multiple DNS servers) on the interface specified by InterfaceNameOrIndex</a:t>
                      </a:r>
                    </a:p>
                  </a:txBody>
                  <a:tcPr marL="51435" marR="51435" marT="0" marB="0"/>
                </a:tc>
                <a:extLst>
                  <a:ext uri="{0D108BD9-81ED-4DB2-BD59-A6C34878D82A}">
                    <a16:rowId xmlns:a16="http://schemas.microsoft.com/office/drawing/2014/main" val="10007"/>
                  </a:ext>
                </a:extLst>
              </a:tr>
              <a:tr h="396215">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-Ipv4Gateway </a:t>
                      </a:r>
                    </a:p>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sets the given IPv4 gateway on the interface specified by InterfaceNameOrIndex.</a:t>
                      </a:r>
                    </a:p>
                  </a:txBody>
                  <a:tcPr marL="51435" marR="51435" marT="0" marB="0"/>
                </a:tc>
                <a:extLst>
                  <a:ext uri="{0D108BD9-81ED-4DB2-BD59-A6C34878D82A}">
                    <a16:rowId xmlns:a16="http://schemas.microsoft.com/office/drawing/2014/main" val="10008"/>
                  </a:ext>
                </a:extLst>
              </a:tr>
              <a:tr h="396215">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-Ipv4SubnetMask</a:t>
                      </a:r>
                    </a:p>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sets the given IPv4 subnet mask on the interface specified by InterfaceNameOrIndex</a:t>
                      </a:r>
                    </a:p>
                  </a:txBody>
                  <a:tcPr marL="51435" marR="51435" marT="0" marB="0"/>
                </a:tc>
                <a:extLst>
                  <a:ext uri="{0D108BD9-81ED-4DB2-BD59-A6C34878D82A}">
                    <a16:rowId xmlns:a16="http://schemas.microsoft.com/office/drawing/2014/main" val="10009"/>
                  </a:ext>
                </a:extLst>
              </a:tr>
              <a:tr h="396215">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-Ipv6Address </a:t>
                      </a:r>
                    </a:p>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 </a:t>
                      </a: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sets the given IPv6 static address on the interface specified by InterfaceNameOrIndex.</a:t>
                      </a:r>
                    </a:p>
                  </a:txBody>
                  <a:tcPr marL="51435" marR="51435" marT="0" marB="0"/>
                </a:tc>
                <a:extLst>
                  <a:ext uri="{0D108BD9-81ED-4DB2-BD59-A6C34878D82A}">
                    <a16:rowId xmlns:a16="http://schemas.microsoft.com/office/drawing/2014/main" val="10010"/>
                  </a:ext>
                </a:extLst>
              </a:tr>
              <a:tr h="277873">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-Ipv6Dns</a:t>
                      </a: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This sets the given IPv6 DNS server on the interface specified by </a:t>
                      </a:r>
                      <a:r>
                        <a:rPr lang="en-US" sz="900" b="1" dirty="0" err="1">
                          <a:solidFill>
                            <a:schemeClr val="tx1"/>
                          </a:solidFill>
                          <a:effectLst/>
                          <a:latin typeface="+mn-lt"/>
                          <a:ea typeface="Calibri" panose="020F0502020204030204" pitchFamily="34" charset="0"/>
                          <a:cs typeface="Times New Roman" panose="02020603050405020304" pitchFamily="18" charset="0"/>
                        </a:rPr>
                        <a:t>InterfaceNameOrIndex</a:t>
                      </a:r>
                      <a:endParaRPr lang="en-US" sz="900" b="1"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11"/>
                  </a:ext>
                </a:extLst>
              </a:tr>
              <a:tr h="290573">
                <a:tc>
                  <a:txBody>
                    <a:bodyPr/>
                    <a:lstStyle/>
                    <a:p>
                      <a:pPr marL="0" marR="0">
                        <a:lnSpc>
                          <a:spcPct val="107000"/>
                        </a:lnSpc>
                        <a:spcBef>
                          <a:spcPts val="0"/>
                        </a:spcBef>
                        <a:spcAft>
                          <a:spcPts val="0"/>
                        </a:spcAft>
                      </a:pPr>
                      <a:r>
                        <a:rPr lang="en-US" sz="900" dirty="0">
                          <a:solidFill>
                            <a:schemeClr val="tx1"/>
                          </a:solidFill>
                          <a:effectLst/>
                          <a:latin typeface="+mn-lt"/>
                          <a:ea typeface="Calibri" panose="020F0502020204030204" pitchFamily="34" charset="0"/>
                          <a:cs typeface="Times New Roman" panose="02020603050405020304" pitchFamily="18" charset="0"/>
                        </a:rPr>
                        <a:t>-</a:t>
                      </a:r>
                      <a:r>
                        <a:rPr lang="en-US" sz="900" dirty="0" err="1">
                          <a:solidFill>
                            <a:schemeClr val="tx1"/>
                          </a:solidFill>
                          <a:effectLst/>
                          <a:latin typeface="+mn-lt"/>
                          <a:ea typeface="Calibri" panose="020F0502020204030204" pitchFamily="34" charset="0"/>
                          <a:cs typeface="Times New Roman" panose="02020603050405020304" pitchFamily="18" charset="0"/>
                        </a:rPr>
                        <a:t>LogPath</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This sets the location where you want to save the logs created while building the image</a:t>
                      </a:r>
                    </a:p>
                  </a:txBody>
                  <a:tcPr marL="51435" marR="51435" marT="0" marB="0"/>
                </a:tc>
                <a:extLst>
                  <a:ext uri="{0D108BD9-81ED-4DB2-BD59-A6C34878D82A}">
                    <a16:rowId xmlns:a16="http://schemas.microsoft.com/office/drawing/2014/main" val="3385335937"/>
                  </a:ext>
                </a:extLst>
              </a:tr>
              <a:tr h="290573">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MaxSize</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Size in bytes of the dynamic VHD(X) to be created. Default is 4 GB. </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2823178626"/>
                  </a:ext>
                </a:extLst>
              </a:tr>
            </a:tbl>
          </a:graphicData>
        </a:graphic>
      </p:graphicFrame>
    </p:spTree>
    <p:extLst>
      <p:ext uri="{BB962C8B-B14F-4D97-AF65-F5344CB8AC3E}">
        <p14:creationId xmlns:p14="http://schemas.microsoft.com/office/powerpoint/2010/main" val="11889830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985352735"/>
              </p:ext>
            </p:extLst>
          </p:nvPr>
        </p:nvGraphicFramePr>
        <p:xfrm>
          <a:off x="0" y="6"/>
          <a:ext cx="9144001" cy="5143493"/>
        </p:xfrm>
        <a:graphic>
          <a:graphicData uri="http://schemas.openxmlformats.org/drawingml/2006/table">
            <a:tbl>
              <a:tblPr firstRow="1" firstCol="1" bandRow="1">
                <a:tableStyleId>{5C22544A-7EE6-4342-B048-85BDC9FD1C3A}</a:tableStyleId>
              </a:tblPr>
              <a:tblGrid>
                <a:gridCol w="1903100">
                  <a:extLst>
                    <a:ext uri="{9D8B030D-6E8A-4147-A177-3AD203B41FA5}">
                      <a16:colId xmlns:a16="http://schemas.microsoft.com/office/drawing/2014/main" val="20000"/>
                    </a:ext>
                  </a:extLst>
                </a:gridCol>
                <a:gridCol w="7240901">
                  <a:extLst>
                    <a:ext uri="{9D8B030D-6E8A-4147-A177-3AD203B41FA5}">
                      <a16:colId xmlns:a16="http://schemas.microsoft.com/office/drawing/2014/main" val="20001"/>
                    </a:ext>
                  </a:extLst>
                </a:gridCol>
              </a:tblGrid>
              <a:tr h="209443">
                <a:tc>
                  <a:txBody>
                    <a:bodyPr/>
                    <a:lstStyle/>
                    <a:p>
                      <a:pPr marL="0" marR="0">
                        <a:lnSpc>
                          <a:spcPct val="107000"/>
                        </a:lnSpc>
                        <a:spcBef>
                          <a:spcPts val="0"/>
                        </a:spcBef>
                        <a:spcAft>
                          <a:spcPts val="0"/>
                        </a:spcAft>
                      </a:pPr>
                      <a:r>
                        <a:rPr lang="en-US" sz="900" dirty="0">
                          <a:solidFill>
                            <a:schemeClr val="tx1"/>
                          </a:solidFill>
                          <a:effectLst/>
                        </a:rPr>
                        <a:t>Parameter</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085" marR="10085" marT="0" marB="0"/>
                </a:tc>
                <a:tc>
                  <a:txBody>
                    <a:bodyPr/>
                    <a:lstStyle/>
                    <a:p>
                      <a:pPr marL="0" marR="0">
                        <a:lnSpc>
                          <a:spcPct val="107000"/>
                        </a:lnSpc>
                        <a:spcBef>
                          <a:spcPts val="0"/>
                        </a:spcBef>
                        <a:spcAft>
                          <a:spcPts val="0"/>
                        </a:spcAft>
                      </a:pPr>
                      <a:r>
                        <a:rPr lang="en-US" sz="900" dirty="0">
                          <a:solidFill>
                            <a:schemeClr val="tx1"/>
                          </a:solidFill>
                          <a:effectLst/>
                        </a:rPr>
                        <a:t>Explanation</a:t>
                      </a:r>
                      <a:endParaRPr lang="en-US" sz="9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085" marR="10085" marT="0" marB="0"/>
                </a:tc>
                <a:extLst>
                  <a:ext uri="{0D108BD9-81ED-4DB2-BD59-A6C34878D82A}">
                    <a16:rowId xmlns:a16="http://schemas.microsoft.com/office/drawing/2014/main" val="10000"/>
                  </a:ext>
                </a:extLst>
              </a:tr>
              <a:tr h="625059">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MediaPath</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The location of the source media. If a local copy of the source media already exists, and it is specified as the base path, then no copying is performed.  This is the downloaded ISO that you either have mounted or copied to a specific location. This is only necessary the first time.</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384664">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OEMDrivers</a:t>
                      </a:r>
                      <a:r>
                        <a:rPr lang="en-US" sz="900" b="1" dirty="0">
                          <a:solidFill>
                            <a:schemeClr val="tx1"/>
                          </a:solidFill>
                          <a:effectLst/>
                          <a:latin typeface="+mn-lt"/>
                          <a:ea typeface="Calibri" panose="020F0502020204030204" pitchFamily="34" charset="0"/>
                          <a:cs typeface="Times New Roman" panose="02020603050405020304" pitchFamily="18" charset="0"/>
                        </a:rPr>
                        <a:t> </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is used to add the OEM Drivers package. Those drivers are the same set of drivers that exists in Server Core.</a:t>
                      </a:r>
                    </a:p>
                  </a:txBody>
                  <a:tcPr marL="51435" marR="51435" marT="0" marB="0"/>
                </a:tc>
                <a:extLst>
                  <a:ext uri="{0D108BD9-81ED-4DB2-BD59-A6C34878D82A}">
                    <a16:rowId xmlns:a16="http://schemas.microsoft.com/office/drawing/2014/main" val="10003"/>
                  </a:ext>
                </a:extLst>
              </a:tr>
              <a:tr h="418886">
                <a:tc>
                  <a:txBody>
                    <a:bodyPr/>
                    <a:lstStyle/>
                    <a:p>
                      <a:pPr marL="0" marR="0">
                        <a:lnSpc>
                          <a:spcPct val="107000"/>
                        </a:lnSpc>
                        <a:spcBef>
                          <a:spcPts val="0"/>
                        </a:spcBef>
                        <a:spcAft>
                          <a:spcPts val="0"/>
                        </a:spcAft>
                      </a:pPr>
                      <a:r>
                        <a:rPr lang="en-US" sz="900" dirty="0">
                          <a:solidFill>
                            <a:schemeClr val="tx1"/>
                          </a:solidFill>
                          <a:effectLst/>
                          <a:latin typeface="+mn-lt"/>
                          <a:ea typeface="Calibri" panose="020F0502020204030204" pitchFamily="34" charset="0"/>
                          <a:cs typeface="Times New Roman" panose="02020603050405020304" pitchFamily="18" charset="0"/>
                        </a:rPr>
                        <a:t>-</a:t>
                      </a:r>
                      <a:r>
                        <a:rPr lang="en-US" sz="900" dirty="0" err="1">
                          <a:solidFill>
                            <a:schemeClr val="tx1"/>
                          </a:solidFill>
                          <a:effectLst/>
                          <a:latin typeface="+mn-lt"/>
                          <a:ea typeface="Calibri" panose="020F0502020204030204" pitchFamily="34" charset="0"/>
                          <a:cs typeface="Times New Roman" panose="02020603050405020304" pitchFamily="18" charset="0"/>
                        </a:rPr>
                        <a:t>OfflineScriptArgument</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This accepts an </a:t>
                      </a:r>
                      <a:r>
                        <a:rPr lang="en-US" sz="900" b="1" dirty="0" err="1">
                          <a:solidFill>
                            <a:schemeClr val="tx1"/>
                          </a:solidFill>
                          <a:effectLst/>
                          <a:latin typeface="+mn-lt"/>
                          <a:ea typeface="Calibri" panose="020F0502020204030204" pitchFamily="34" charset="0"/>
                          <a:cs typeface="Times New Roman" panose="02020603050405020304" pitchFamily="18" charset="0"/>
                        </a:rPr>
                        <a:t>hashtable</a:t>
                      </a:r>
                      <a:r>
                        <a:rPr lang="en-US" sz="900" b="1" dirty="0">
                          <a:solidFill>
                            <a:schemeClr val="tx1"/>
                          </a:solidFill>
                          <a:effectLst/>
                          <a:latin typeface="+mn-lt"/>
                          <a:ea typeface="Calibri" panose="020F0502020204030204" pitchFamily="34" charset="0"/>
                          <a:cs typeface="Times New Roman" panose="02020603050405020304" pitchFamily="18" charset="0"/>
                        </a:rPr>
                        <a:t> of arguments when you want to add a customer script (see next)</a:t>
                      </a:r>
                    </a:p>
                  </a:txBody>
                  <a:tcPr marL="51435" marR="51435" marT="0" marB="0"/>
                </a:tc>
                <a:extLst>
                  <a:ext uri="{0D108BD9-81ED-4DB2-BD59-A6C34878D82A}">
                    <a16:rowId xmlns:a16="http://schemas.microsoft.com/office/drawing/2014/main" val="3298607386"/>
                  </a:ext>
                </a:extLst>
              </a:tr>
              <a:tr h="418886">
                <a:tc>
                  <a:txBody>
                    <a:bodyPr/>
                    <a:lstStyle/>
                    <a:p>
                      <a:pPr marL="0" marR="0">
                        <a:lnSpc>
                          <a:spcPct val="107000"/>
                        </a:lnSpc>
                        <a:spcBef>
                          <a:spcPts val="0"/>
                        </a:spcBef>
                        <a:spcAft>
                          <a:spcPts val="0"/>
                        </a:spcAft>
                      </a:pPr>
                      <a:r>
                        <a:rPr lang="en-US" sz="900" dirty="0">
                          <a:solidFill>
                            <a:schemeClr val="tx1"/>
                          </a:solidFill>
                          <a:effectLst/>
                          <a:latin typeface="+mn-lt"/>
                          <a:ea typeface="Calibri" panose="020F0502020204030204" pitchFamily="34" charset="0"/>
                          <a:cs typeface="Times New Roman" panose="02020603050405020304" pitchFamily="18" charset="0"/>
                        </a:rPr>
                        <a:t>-</a:t>
                      </a:r>
                      <a:r>
                        <a:rPr lang="en-US" sz="900" dirty="0" err="1">
                          <a:solidFill>
                            <a:schemeClr val="tx1"/>
                          </a:solidFill>
                          <a:effectLst/>
                          <a:latin typeface="+mn-lt"/>
                          <a:ea typeface="Calibri" panose="020F0502020204030204" pitchFamily="34" charset="0"/>
                          <a:cs typeface="Times New Roman" panose="02020603050405020304" pitchFamily="18" charset="0"/>
                        </a:rPr>
                        <a:t>OfflineScriptPath</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This accepts an array of paths to PowerShell scripts, with a possibility to pass arguments through the </a:t>
                      </a:r>
                      <a:r>
                        <a:rPr lang="en-US" sz="900" b="1" dirty="0" err="1">
                          <a:solidFill>
                            <a:schemeClr val="tx1"/>
                          </a:solidFill>
                          <a:effectLst/>
                          <a:latin typeface="+mn-lt"/>
                          <a:ea typeface="Calibri" panose="020F0502020204030204" pitchFamily="34" charset="0"/>
                          <a:cs typeface="Times New Roman" panose="02020603050405020304" pitchFamily="18" charset="0"/>
                        </a:rPr>
                        <a:t>OfflineScriptArgument</a:t>
                      </a:r>
                      <a:endParaRPr lang="en-US" sz="900" b="1"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extLst>
                  <a:ext uri="{0D108BD9-81ED-4DB2-BD59-A6C34878D82A}">
                    <a16:rowId xmlns:a16="http://schemas.microsoft.com/office/drawing/2014/main" val="4180077950"/>
                  </a:ext>
                </a:extLst>
              </a:tr>
              <a:tr h="418886">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-Package</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Include the following packages separated by a comma. This is the specific parameter that adds the packages that don’t have a specific parameter. See the Packages chapter for more information.</a:t>
                      </a:r>
                    </a:p>
                  </a:txBody>
                  <a:tcPr marL="51435" marR="51435" marT="0" marB="0"/>
                </a:tc>
                <a:extLst>
                  <a:ext uri="{0D108BD9-81ED-4DB2-BD59-A6C34878D82A}">
                    <a16:rowId xmlns:a16="http://schemas.microsoft.com/office/drawing/2014/main" val="10004"/>
                  </a:ext>
                </a:extLst>
              </a:tr>
              <a:tr h="416707">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ReuseDomainNode</a:t>
                      </a:r>
                      <a:endParaRPr lang="en-US" sz="900" dirty="0">
                        <a:solidFill>
                          <a:schemeClr val="tx1"/>
                        </a:solidFill>
                        <a:effectLst/>
                        <a:latin typeface="+mn-lt"/>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 </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When joining a domain, reuse a node with the same name if it exists. For more information, see the chapter about domain join.</a:t>
                      </a:r>
                    </a:p>
                  </a:txBody>
                  <a:tcPr marL="51435" marR="51435" marT="0" marB="0"/>
                </a:tc>
                <a:extLst>
                  <a:ext uri="{0D108BD9-81ED-4DB2-BD59-A6C34878D82A}">
                    <a16:rowId xmlns:a16="http://schemas.microsoft.com/office/drawing/2014/main" val="10006"/>
                  </a:ext>
                </a:extLst>
              </a:tr>
              <a:tr h="418886">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-ServicingPackages</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With this parameter you can add servicing packages (multiple is possible) that you downloaded from the </a:t>
                      </a:r>
                      <a:r>
                        <a:rPr lang="en-US" sz="900" b="1" u="sng">
                          <a:solidFill>
                            <a:schemeClr val="tx1"/>
                          </a:solidFill>
                          <a:effectLst/>
                          <a:latin typeface="+mn-lt"/>
                          <a:ea typeface="Calibri" panose="020F0502020204030204" pitchFamily="34" charset="0"/>
                          <a:cs typeface="Times New Roman" panose="02020603050405020304" pitchFamily="18" charset="0"/>
                          <a:hlinkClick r:id="rId2"/>
                        </a:rPr>
                        <a:t>Microsoft Update</a:t>
                      </a:r>
                      <a:r>
                        <a:rPr lang="en-US" sz="900" b="1">
                          <a:solidFill>
                            <a:schemeClr val="tx1"/>
                          </a:solidFill>
                          <a:effectLst/>
                          <a:latin typeface="+mn-lt"/>
                          <a:ea typeface="Calibri" panose="020F0502020204030204" pitchFamily="34" charset="0"/>
                          <a:cs typeface="Times New Roman" panose="02020603050405020304" pitchFamily="18" charset="0"/>
                        </a:rPr>
                        <a:t> catalog</a:t>
                      </a:r>
                    </a:p>
                  </a:txBody>
                  <a:tcPr marL="51435" marR="51435" marT="0" marB="0"/>
                </a:tc>
                <a:extLst>
                  <a:ext uri="{0D108BD9-81ED-4DB2-BD59-A6C34878D82A}">
                    <a16:rowId xmlns:a16="http://schemas.microsoft.com/office/drawing/2014/main" val="10007"/>
                  </a:ext>
                </a:extLst>
              </a:tr>
              <a:tr h="209443">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a:t>
                      </a:r>
                      <a:r>
                        <a:rPr lang="en-US" sz="900" b="1" dirty="0" err="1">
                          <a:solidFill>
                            <a:schemeClr val="tx1"/>
                          </a:solidFill>
                          <a:effectLst/>
                          <a:latin typeface="+mn-lt"/>
                          <a:ea typeface="Calibri" panose="020F0502020204030204" pitchFamily="34" charset="0"/>
                          <a:cs typeface="Times New Roman" panose="02020603050405020304" pitchFamily="18" charset="0"/>
                        </a:rPr>
                        <a:t>SetupCompleteCommand</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You can add here custom commands as part of setupcomplete.cmd</a:t>
                      </a:r>
                    </a:p>
                  </a:txBody>
                  <a:tcPr marL="51435" marR="51435" marT="0" marB="0"/>
                </a:tc>
                <a:extLst>
                  <a:ext uri="{0D108BD9-81ED-4DB2-BD59-A6C34878D82A}">
                    <a16:rowId xmlns:a16="http://schemas.microsoft.com/office/drawing/2014/main" val="10008"/>
                  </a:ext>
                </a:extLst>
              </a:tr>
              <a:tr h="384664">
                <a:tc>
                  <a:txBody>
                    <a:bodyPr/>
                    <a:lstStyle/>
                    <a:p>
                      <a:pPr marL="0" marR="0">
                        <a:lnSpc>
                          <a:spcPct val="107000"/>
                        </a:lnSpc>
                        <a:spcBef>
                          <a:spcPts val="0"/>
                        </a:spcBef>
                        <a:spcAft>
                          <a:spcPts val="0"/>
                        </a:spcAft>
                      </a:pPr>
                      <a:r>
                        <a:rPr lang="en-US" sz="900" dirty="0">
                          <a:solidFill>
                            <a:schemeClr val="tx1"/>
                          </a:solidFill>
                          <a:effectLst/>
                          <a:latin typeface="+mn-lt"/>
                          <a:ea typeface="Calibri" panose="020F0502020204030204" pitchFamily="34" charset="0"/>
                          <a:cs typeface="Times New Roman" panose="02020603050405020304" pitchFamily="18" charset="0"/>
                        </a:rPr>
                        <a:t>-</a:t>
                      </a:r>
                      <a:r>
                        <a:rPr lang="en-US" sz="900" dirty="0" err="1">
                          <a:solidFill>
                            <a:schemeClr val="tx1"/>
                          </a:solidFill>
                          <a:effectLst/>
                          <a:latin typeface="+mn-lt"/>
                          <a:ea typeface="Calibri" panose="020F0502020204030204" pitchFamily="34" charset="0"/>
                          <a:cs typeface="Times New Roman" panose="02020603050405020304" pitchFamily="18" charset="0"/>
                        </a:rPr>
                        <a:t>SetupUI</a:t>
                      </a:r>
                      <a:endParaRPr lang="en-US" sz="900" dirty="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Is more or less the same as the packages option, but is used internally by the Nano Server Image Builder (see below) and the recommended way is still to use the -packages parameter</a:t>
                      </a:r>
                    </a:p>
                  </a:txBody>
                  <a:tcPr marL="51435" marR="51435" marT="0" marB="0"/>
                </a:tc>
                <a:extLst>
                  <a:ext uri="{0D108BD9-81ED-4DB2-BD59-A6C34878D82A}">
                    <a16:rowId xmlns:a16="http://schemas.microsoft.com/office/drawing/2014/main" val="2536097817"/>
                  </a:ext>
                </a:extLst>
              </a:tr>
              <a:tr h="209443">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-Storage </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This adds the Storage role</a:t>
                      </a:r>
                    </a:p>
                  </a:txBody>
                  <a:tcPr marL="51435" marR="51435" marT="0" marB="0"/>
                </a:tc>
                <a:extLst>
                  <a:ext uri="{0D108BD9-81ED-4DB2-BD59-A6C34878D82A}">
                    <a16:rowId xmlns:a16="http://schemas.microsoft.com/office/drawing/2014/main" val="10009"/>
                  </a:ext>
                </a:extLst>
              </a:tr>
              <a:tr h="609640">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-TargetPath</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This is the location of the final, modified image. The image format is determined based on the file extension. Possible extension values are .VHD and .VHDX. VHD will come with MBR and VHDX with GPT disk layout.</a:t>
                      </a:r>
                    </a:p>
                  </a:txBody>
                  <a:tcPr marL="51435" marR="51435" marT="0" marB="0"/>
                </a:tc>
                <a:extLst>
                  <a:ext uri="{0D108BD9-81ED-4DB2-BD59-A6C34878D82A}">
                    <a16:rowId xmlns:a16="http://schemas.microsoft.com/office/drawing/2014/main" val="10010"/>
                  </a:ext>
                </a:extLst>
              </a:tr>
              <a:tr h="418886">
                <a:tc>
                  <a:txBody>
                    <a:bodyPr/>
                    <a:lstStyle/>
                    <a:p>
                      <a:pPr marL="0" marR="0">
                        <a:lnSpc>
                          <a:spcPct val="107000"/>
                        </a:lnSpc>
                        <a:spcBef>
                          <a:spcPts val="0"/>
                        </a:spcBef>
                        <a:spcAft>
                          <a:spcPts val="0"/>
                        </a:spcAft>
                      </a:pPr>
                      <a:r>
                        <a:rPr lang="en-US" sz="900" b="1">
                          <a:solidFill>
                            <a:schemeClr val="tx1"/>
                          </a:solidFill>
                          <a:effectLst/>
                          <a:latin typeface="+mn-lt"/>
                          <a:ea typeface="Calibri" panose="020F0502020204030204" pitchFamily="34" charset="0"/>
                          <a:cs typeface="Times New Roman" panose="02020603050405020304" pitchFamily="18" charset="0"/>
                        </a:rPr>
                        <a:t>-UnattendPath</a:t>
                      </a:r>
                      <a:endParaRPr lang="en-US" sz="900">
                        <a:solidFill>
                          <a:schemeClr val="tx1"/>
                        </a:solidFill>
                        <a:effectLst/>
                        <a:latin typeface="+mn-lt"/>
                        <a:ea typeface="Calibri" panose="020F0502020204030204" pitchFamily="34" charset="0"/>
                        <a:cs typeface="Times New Roman" panose="02020603050405020304" pitchFamily="18" charset="0"/>
                      </a:endParaRPr>
                    </a:p>
                  </a:txBody>
                  <a:tcPr marL="51435" marR="51435" marT="0" marB="0"/>
                </a:tc>
                <a:tc>
                  <a:txBody>
                    <a:bodyPr/>
                    <a:lstStyle/>
                    <a:p>
                      <a:pPr marL="0" marR="0">
                        <a:lnSpc>
                          <a:spcPct val="107000"/>
                        </a:lnSpc>
                        <a:spcBef>
                          <a:spcPts val="0"/>
                        </a:spcBef>
                        <a:spcAft>
                          <a:spcPts val="0"/>
                        </a:spcAft>
                      </a:pPr>
                      <a:r>
                        <a:rPr lang="en-US" sz="900" b="1" dirty="0">
                          <a:solidFill>
                            <a:schemeClr val="tx1"/>
                          </a:solidFill>
                          <a:effectLst/>
                          <a:latin typeface="+mn-lt"/>
                          <a:ea typeface="Calibri" panose="020F0502020204030204" pitchFamily="34" charset="0"/>
                          <a:cs typeface="Times New Roman" panose="02020603050405020304" pitchFamily="18" charset="0"/>
                        </a:rPr>
                        <a:t>Location to add your own, custom, unattend.xml file</a:t>
                      </a:r>
                    </a:p>
                  </a:txBody>
                  <a:tcPr marL="51435" marR="51435" marT="0" marB="0"/>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4134520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marL="0" indent="0">
              <a:buNone/>
            </a:pPr>
            <a:r>
              <a:rPr lang="en-US" sz="1600" dirty="0">
                <a:solidFill>
                  <a:srgbClr val="006400"/>
                </a:solidFill>
                <a:latin typeface="Lucida Console" panose="020B0609040504020204" pitchFamily="49" charset="0"/>
              </a:rPr>
              <a:t># Simple Nano Server (as a virtual machine)</a:t>
            </a:r>
            <a:endParaRPr lang="en-US" sz="1600" dirty="0">
              <a:solidFill>
                <a:prstClr val="black"/>
              </a:solidFill>
              <a:latin typeface="Lucida Console" panose="020B0609040504020204" pitchFamily="49" charset="0"/>
            </a:endParaRPr>
          </a:p>
          <a:p>
            <a:pPr marL="0" indent="0">
              <a:buNone/>
            </a:pPr>
            <a:r>
              <a:rPr lang="en-US" sz="1600" dirty="0">
                <a:solidFill>
                  <a:srgbClr val="0000FF"/>
                </a:solidFill>
                <a:latin typeface="Lucida Console" panose="020B0609040504020204" pitchFamily="49" charset="0"/>
                <a:ea typeface="Calibri" panose="020F0502020204030204" pitchFamily="34" charset="0"/>
                <a:cs typeface="Lucida Console" panose="020B0609040504020204" pitchFamily="49" charset="0"/>
              </a:rPr>
              <a:t>New-</a:t>
            </a:r>
            <a:r>
              <a:rPr lang="en-US" sz="1600" dirty="0" err="1">
                <a:solidFill>
                  <a:srgbClr val="0000FF"/>
                </a:solidFill>
                <a:latin typeface="Lucida Console" panose="020B0609040504020204" pitchFamily="49" charset="0"/>
                <a:ea typeface="Calibri" panose="020F0502020204030204" pitchFamily="34" charset="0"/>
                <a:cs typeface="Lucida Console" panose="020B0609040504020204" pitchFamily="49" charset="0"/>
              </a:rPr>
              <a:t>NanoServerImage</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DeploymentType</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Guest</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-Edition</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Datacenter</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TargetPath</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8A2BE2"/>
                </a:solidFill>
                <a:latin typeface="Lucida Console" panose="020B0609040504020204" pitchFamily="49" charset="0"/>
                <a:ea typeface="Calibri" panose="020F0502020204030204" pitchFamily="34" charset="0"/>
                <a:cs typeface="Lucida Console" panose="020B0609040504020204" pitchFamily="49" charset="0"/>
              </a:rPr>
              <a:t>NanoServerVMs</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\Nano03\Nano03.vhdx</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BasePath</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.\Base</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-Clustering</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-Compute</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ComputerName</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Nano03</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CopyPath</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F:\Scripts</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DomainName</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err="1">
                <a:solidFill>
                  <a:srgbClr val="8A2BE2"/>
                </a:solidFill>
                <a:latin typeface="Lucida Console" panose="020B0609040504020204" pitchFamily="49" charset="0"/>
                <a:ea typeface="Calibri" panose="020F0502020204030204" pitchFamily="34" charset="0"/>
                <a:cs typeface="Lucida Console" panose="020B0609040504020204" pitchFamily="49" charset="0"/>
              </a:rPr>
              <a:t>MR.local</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EnableRemoteManagementPort</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InterfaceNameOrIndex</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err="1">
                <a:solidFill>
                  <a:srgbClr val="8A2BE2"/>
                </a:solidFill>
                <a:latin typeface="Lucida Console" panose="020B0609040504020204" pitchFamily="49" charset="0"/>
                <a:ea typeface="Calibri" panose="020F0502020204030204" pitchFamily="34" charset="0"/>
                <a:cs typeface="Lucida Console" panose="020B0609040504020204" pitchFamily="49" charset="0"/>
              </a:rPr>
              <a:t>ethernet</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-Ipv4Address</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192.168.1.173</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-Ipv4Dns</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192.168.1.151</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-Ipv4Gateway</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192.168.1.1</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-Ipv4SubnetMask</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255.255.255.0</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MaxSize</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100GB</a:t>
            </a:r>
            <a:r>
              <a:rPr lang="en-US" sz="1600" dirty="0">
                <a:latin typeface="Lucida Console" panose="020B0609040504020204" pitchFamily="49" charset="0"/>
                <a:ea typeface="Calibri" panose="020F0502020204030204" pitchFamily="34" charset="0"/>
                <a:cs typeface="Lucida Console" panose="020B06090405040202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600" dirty="0">
                <a:solidFill>
                  <a:prstClr val="black"/>
                </a:solidFill>
                <a:latin typeface="Lucida Console" panose="020B0609040504020204" pitchFamily="49" charset="0"/>
              </a:rPr>
              <a:t> </a:t>
            </a:r>
          </a:p>
          <a:p>
            <a:pPr marL="0" indent="0">
              <a:buNone/>
            </a:pPr>
            <a:r>
              <a:rPr lang="en-US" sz="1600" dirty="0">
                <a:solidFill>
                  <a:srgbClr val="006400"/>
                </a:solidFill>
                <a:latin typeface="Lucida Console" panose="020B0609040504020204" pitchFamily="49" charset="0"/>
              </a:rPr>
              <a:t># Simple Nano Server (as a virtual machine)</a:t>
            </a:r>
            <a:endParaRPr lang="en-US" sz="1600" dirty="0">
              <a:solidFill>
                <a:prstClr val="black"/>
              </a:solidFill>
              <a:latin typeface="Lucida Console" panose="020B0609040504020204" pitchFamily="49" charset="0"/>
            </a:endParaRPr>
          </a:p>
          <a:p>
            <a:pPr marL="0" indent="0">
              <a:buNone/>
            </a:pPr>
            <a:r>
              <a:rPr lang="en-US" sz="1600" dirty="0">
                <a:solidFill>
                  <a:srgbClr val="0000FF"/>
                </a:solidFill>
                <a:latin typeface="Lucida Console" panose="020B0609040504020204" pitchFamily="49" charset="0"/>
                <a:ea typeface="Calibri" panose="020F0502020204030204" pitchFamily="34" charset="0"/>
                <a:cs typeface="Lucida Console" panose="020B0609040504020204" pitchFamily="49" charset="0"/>
              </a:rPr>
              <a:t>New-VM</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VHDPath</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8A2BE2"/>
                </a:solidFill>
                <a:latin typeface="Lucida Console" panose="020B0609040504020204" pitchFamily="49" charset="0"/>
                <a:ea typeface="Calibri" panose="020F0502020204030204" pitchFamily="34" charset="0"/>
                <a:cs typeface="Lucida Console" panose="020B0609040504020204" pitchFamily="49" charset="0"/>
              </a:rPr>
              <a:t>NanoServerVMs</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\Nano03\Nano03.vhdx</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-Generation</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2</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MemoryStartupBytes</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268435456</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-Name</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Nano03</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-Path</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F:\VM</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16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SwitchName</a:t>
            </a:r>
            <a:r>
              <a:rPr lang="en-US" sz="1600" dirty="0">
                <a:latin typeface="Lucida Console" panose="020B0609040504020204" pitchFamily="49" charset="0"/>
                <a:ea typeface="Calibri" panose="020F0502020204030204" pitchFamily="34" charset="0"/>
                <a:cs typeface="Lucida Console" panose="020B0609040504020204" pitchFamily="49" charset="0"/>
              </a:rPr>
              <a:t> </a:t>
            </a:r>
            <a:r>
              <a:rPr lang="en-US" sz="1600"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LAN </a:t>
            </a:r>
            <a:endParaRPr lang="en-US" sz="1600" dirty="0"/>
          </a:p>
        </p:txBody>
      </p:sp>
      <p:sp>
        <p:nvSpPr>
          <p:cNvPr id="2" name="Title 1"/>
          <p:cNvSpPr>
            <a:spLocks noGrp="1"/>
          </p:cNvSpPr>
          <p:nvPr>
            <p:ph type="title"/>
          </p:nvPr>
        </p:nvSpPr>
        <p:spPr>
          <a:xfrm>
            <a:off x="457200" y="-20538"/>
            <a:ext cx="8229600" cy="914400"/>
          </a:xfrm>
        </p:spPr>
        <p:txBody>
          <a:bodyPr/>
          <a:lstStyle/>
          <a:p>
            <a:r>
              <a:rPr lang="en-US" dirty="0"/>
              <a:t>Examples</a:t>
            </a:r>
          </a:p>
        </p:txBody>
      </p:sp>
    </p:spTree>
    <p:extLst>
      <p:ext uri="{BB962C8B-B14F-4D97-AF65-F5344CB8AC3E}">
        <p14:creationId xmlns:p14="http://schemas.microsoft.com/office/powerpoint/2010/main" val="36996759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1763"/>
            <a:ext cx="9144000" cy="6863379"/>
          </a:xfrm>
          <a:prstGeom prst="rect">
            <a:avLst/>
          </a:prstGeom>
        </p:spPr>
      </p:pic>
      <p:sp>
        <p:nvSpPr>
          <p:cNvPr id="2" name="Title 1"/>
          <p:cNvSpPr>
            <a:spLocks noGrp="1"/>
          </p:cNvSpPr>
          <p:nvPr>
            <p:ph type="title"/>
          </p:nvPr>
        </p:nvSpPr>
        <p:spPr/>
        <p:txBody>
          <a:bodyPr/>
          <a:lstStyle/>
          <a:p>
            <a:r>
              <a:rPr lang="en-US" dirty="0">
                <a:solidFill>
                  <a:schemeClr val="bg1"/>
                </a:solidFill>
              </a:rPr>
              <a:t>Additional information</a:t>
            </a:r>
          </a:p>
        </p:txBody>
      </p:sp>
      <p:sp>
        <p:nvSpPr>
          <p:cNvPr id="4" name="Content Placeholder 3"/>
          <p:cNvSpPr>
            <a:spLocks noGrp="1"/>
          </p:cNvSpPr>
          <p:nvPr>
            <p:ph type="body" sz="quarter" idx="10"/>
          </p:nvPr>
        </p:nvSpPr>
        <p:spPr>
          <a:solidFill>
            <a:schemeClr val="tx1">
              <a:alpha val="75000"/>
            </a:schemeClr>
          </a:solidFill>
        </p:spPr>
        <p:txBody>
          <a:bodyPr>
            <a:normAutofit/>
          </a:bodyPr>
          <a:lstStyle/>
          <a:p>
            <a:r>
              <a:rPr lang="en-US" dirty="0">
                <a:solidFill>
                  <a:schemeClr val="bg1"/>
                </a:solidFill>
              </a:rPr>
              <a:t>Domain Join</a:t>
            </a:r>
          </a:p>
          <a:p>
            <a:pPr lvl="1"/>
            <a:r>
              <a:rPr lang="en-US" dirty="0">
                <a:solidFill>
                  <a:schemeClr val="bg1"/>
                </a:solidFill>
              </a:rPr>
              <a:t>Joining the same domain as the image creation computer</a:t>
            </a:r>
          </a:p>
          <a:p>
            <a:pPr lvl="1"/>
            <a:r>
              <a:rPr lang="en-US" dirty="0">
                <a:solidFill>
                  <a:schemeClr val="bg1"/>
                </a:solidFill>
              </a:rPr>
              <a:t>Joining a different domain</a:t>
            </a:r>
          </a:p>
          <a:p>
            <a:pPr lvl="1"/>
            <a:r>
              <a:rPr lang="en-US" dirty="0">
                <a:solidFill>
                  <a:schemeClr val="bg1"/>
                </a:solidFill>
              </a:rPr>
              <a:t>Reusing a domain account</a:t>
            </a:r>
          </a:p>
          <a:p>
            <a:pPr lvl="1"/>
            <a:r>
              <a:rPr lang="en-US" dirty="0">
                <a:solidFill>
                  <a:schemeClr val="bg1"/>
                </a:solidFill>
              </a:rPr>
              <a:t>Online domain join</a:t>
            </a:r>
          </a:p>
          <a:p>
            <a:pPr lvl="1"/>
            <a:r>
              <a:rPr lang="en-US" dirty="0">
                <a:solidFill>
                  <a:schemeClr val="bg1"/>
                </a:solidFill>
              </a:rPr>
              <a:t>Using unattend.xml</a:t>
            </a:r>
          </a:p>
          <a:p>
            <a:r>
              <a:rPr lang="en-US" dirty="0">
                <a:solidFill>
                  <a:schemeClr val="bg1"/>
                </a:solidFill>
              </a:rPr>
              <a:t>For Azure</a:t>
            </a:r>
          </a:p>
          <a:p>
            <a:pPr lvl="1"/>
            <a:r>
              <a:rPr lang="en-US" dirty="0">
                <a:solidFill>
                  <a:schemeClr val="bg1"/>
                </a:solidFill>
              </a:rPr>
              <a:t>Available in the Gallery</a:t>
            </a:r>
          </a:p>
          <a:p>
            <a:pPr lvl="1"/>
            <a:r>
              <a:rPr lang="en-US" dirty="0">
                <a:solidFill>
                  <a:schemeClr val="bg1"/>
                </a:solidFill>
              </a:rPr>
              <a:t>Bring your own disk</a:t>
            </a:r>
          </a:p>
        </p:txBody>
      </p:sp>
    </p:spTree>
    <p:extLst>
      <p:ext uri="{BB962C8B-B14F-4D97-AF65-F5344CB8AC3E}">
        <p14:creationId xmlns:p14="http://schemas.microsoft.com/office/powerpoint/2010/main" val="26829304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70000" lnSpcReduction="20000"/>
          </a:bodyPr>
          <a:lstStyle/>
          <a:p>
            <a:pPr marL="0" indent="0">
              <a:buNone/>
            </a:pPr>
            <a:r>
              <a:rPr lang="en-US" dirty="0">
                <a:solidFill>
                  <a:srgbClr val="0000FF"/>
                </a:solidFill>
                <a:latin typeface="Lucida Console" panose="020B0609040504020204" pitchFamily="49" charset="0"/>
                <a:ea typeface="Calibri" panose="020F0502020204030204" pitchFamily="34" charset="0"/>
                <a:cs typeface="Lucida Console" panose="020B0609040504020204" pitchFamily="49" charset="0"/>
              </a:rPr>
              <a:t>Save-Module</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-Path</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a:t>
            </a:r>
            <a:r>
              <a:rPr lang="en-US" dirty="0">
                <a:solidFill>
                  <a:srgbClr val="FF450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FF4500"/>
                </a:solidFill>
                <a:latin typeface="Lucida Console" panose="020B0609040504020204" pitchFamily="49" charset="0"/>
                <a:ea typeface="Calibri" panose="020F0502020204030204" pitchFamily="34" charset="0"/>
                <a:cs typeface="Lucida Console" panose="020B0609040504020204" pitchFamily="49" charset="0"/>
              </a:rPr>
              <a:t>env:ProgramFiles</a:t>
            </a:r>
            <a:r>
              <a:rPr lang="en-US"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8B0000"/>
                </a:solidFill>
                <a:latin typeface="Lucida Console" panose="020B0609040504020204" pitchFamily="49" charset="0"/>
                <a:ea typeface="Calibri" panose="020F0502020204030204" pitchFamily="34" charset="0"/>
                <a:cs typeface="Lucida Console" panose="020B0609040504020204" pitchFamily="49" charset="0"/>
              </a:rPr>
              <a:t>WindowsPowerShell</a:t>
            </a:r>
            <a:r>
              <a:rPr lang="en-US" dirty="0">
                <a:solidFill>
                  <a:srgbClr val="8B0000"/>
                </a:solidFill>
                <a:latin typeface="Lucida Console" panose="020B0609040504020204" pitchFamily="49" charset="0"/>
                <a:ea typeface="Calibri" panose="020F0502020204030204" pitchFamily="34" charset="0"/>
                <a:cs typeface="Lucida Console" panose="020B0609040504020204" pitchFamily="49" charset="0"/>
              </a:rPr>
              <a:t>\Modules"</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-Name</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err="1">
                <a:solidFill>
                  <a:srgbClr val="8A2BE2"/>
                </a:solidFill>
                <a:latin typeface="Lucida Console" panose="020B0609040504020204" pitchFamily="49" charset="0"/>
                <a:ea typeface="Calibri" panose="020F0502020204030204" pitchFamily="34" charset="0"/>
                <a:cs typeface="Lucida Console" panose="020B0609040504020204" pitchFamily="49" charset="0"/>
              </a:rPr>
              <a:t>NanoServerPackage</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MinimumVersion</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1.0.0.0</a:t>
            </a:r>
            <a:endParaRPr lang="en-US" sz="36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dirty="0">
                <a:solidFill>
                  <a:srgbClr val="0000FF"/>
                </a:solidFill>
                <a:latin typeface="Lucida Console" panose="020B0609040504020204" pitchFamily="49" charset="0"/>
              </a:rPr>
              <a:t>Import-</a:t>
            </a:r>
            <a:r>
              <a:rPr lang="en-US" dirty="0" err="1">
                <a:solidFill>
                  <a:srgbClr val="0000FF"/>
                </a:solidFill>
                <a:latin typeface="Lucida Console" panose="020B0609040504020204" pitchFamily="49" charset="0"/>
              </a:rPr>
              <a:t>PackageProvider</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NanoServerPackage</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-Force </a:t>
            </a:r>
          </a:p>
          <a:p>
            <a:pPr marL="0" indent="0">
              <a:buNone/>
            </a:pPr>
            <a:r>
              <a:rPr lang="en-US" dirty="0">
                <a:solidFill>
                  <a:srgbClr val="0000FF"/>
                </a:solidFill>
                <a:latin typeface="Lucida Console" panose="020B0609040504020204" pitchFamily="49" charset="0"/>
              </a:rPr>
              <a:t>Find-</a:t>
            </a:r>
            <a:r>
              <a:rPr lang="en-US" dirty="0" err="1">
                <a:solidFill>
                  <a:srgbClr val="0000FF"/>
                </a:solidFill>
                <a:latin typeface="Lucida Console" panose="020B0609040504020204" pitchFamily="49" charset="0"/>
              </a:rPr>
              <a:t>NanoServerPackage</a:t>
            </a:r>
            <a:r>
              <a:rPr lang="en-US" dirty="0">
                <a:solidFill>
                  <a:srgbClr val="0000FF"/>
                </a:solidFill>
                <a:latin typeface="Lucida Console" panose="020B0609040504020204" pitchFamily="49" charset="0"/>
              </a:rPr>
              <a:t> </a:t>
            </a:r>
          </a:p>
          <a:p>
            <a:pPr marL="0" indent="0">
              <a:buNone/>
            </a:pPr>
            <a:r>
              <a:rPr lang="en-US" dirty="0">
                <a:solidFill>
                  <a:srgbClr val="0000FF"/>
                </a:solidFill>
                <a:latin typeface="Lucida Console" panose="020B0609040504020204" pitchFamily="49" charset="0"/>
              </a:rPr>
              <a:t>Find-</a:t>
            </a:r>
            <a:r>
              <a:rPr lang="en-US" dirty="0" err="1">
                <a:solidFill>
                  <a:srgbClr val="0000FF"/>
                </a:solidFill>
                <a:latin typeface="Lucida Console" panose="020B0609040504020204" pitchFamily="49" charset="0"/>
              </a:rPr>
              <a:t>NanoServerPackage</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AllVersions</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-Name</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*IIS*</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RequiredVersion</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10.0.14393.0</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-Culture</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en-us</a:t>
            </a:r>
            <a:endParaRPr lang="en-US" dirty="0">
              <a:solidFill>
                <a:prstClr val="black"/>
              </a:solidFill>
              <a:latin typeface="Lucida Console" panose="020B0609040504020204" pitchFamily="49" charset="0"/>
            </a:endParaRPr>
          </a:p>
          <a:p>
            <a:endParaRPr lang="en-US" dirty="0">
              <a:solidFill>
                <a:srgbClr val="006400"/>
              </a:solidFill>
              <a:latin typeface="Lucida Console" panose="020B0609040504020204" pitchFamily="49" charset="0"/>
            </a:endParaRPr>
          </a:p>
          <a:p>
            <a:pPr marL="0" indent="0">
              <a:buNone/>
            </a:pPr>
            <a:r>
              <a:rPr lang="en-US" dirty="0">
                <a:solidFill>
                  <a:srgbClr val="006400"/>
                </a:solidFill>
                <a:latin typeface="Lucida Console" panose="020B0609040504020204" pitchFamily="49" charset="0"/>
              </a:rPr>
              <a:t># Installation to an offline image</a:t>
            </a:r>
            <a:endParaRPr lang="en-US" dirty="0">
              <a:solidFill>
                <a:prstClr val="black"/>
              </a:solidFill>
              <a:latin typeface="Lucida Console" panose="020B0609040504020204" pitchFamily="49" charset="0"/>
            </a:endParaRPr>
          </a:p>
          <a:p>
            <a:pPr marL="0" indent="0">
              <a:buNone/>
            </a:pPr>
            <a:r>
              <a:rPr lang="en-US" dirty="0">
                <a:solidFill>
                  <a:srgbClr val="0000FF"/>
                </a:solidFill>
                <a:latin typeface="Lucida Console" panose="020B0609040504020204" pitchFamily="49" charset="0"/>
              </a:rPr>
              <a:t>Install-</a:t>
            </a:r>
            <a:r>
              <a:rPr lang="en-US" dirty="0" err="1">
                <a:solidFill>
                  <a:srgbClr val="0000FF"/>
                </a:solidFill>
                <a:latin typeface="Lucida Console" panose="020B0609040504020204" pitchFamily="49" charset="0"/>
              </a:rPr>
              <a:t>NanoServerPackage</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-Name</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Microsoft-</a:t>
            </a:r>
            <a:r>
              <a:rPr lang="en-US" dirty="0" err="1">
                <a:solidFill>
                  <a:srgbClr val="8A2BE2"/>
                </a:solidFill>
                <a:latin typeface="Lucida Console" panose="020B0609040504020204" pitchFamily="49" charset="0"/>
              </a:rPr>
              <a:t>NanoServer</a:t>
            </a:r>
            <a:r>
              <a:rPr lang="en-US" dirty="0">
                <a:solidFill>
                  <a:srgbClr val="8A2BE2"/>
                </a:solidFill>
                <a:latin typeface="Lucida Console" panose="020B0609040504020204" pitchFamily="49" charset="0"/>
              </a:rPr>
              <a:t>-IIS-Package</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-Culture</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en-us</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RequiredVersion</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10.0.14393.0</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ToVHd</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D:\MyNanoVhd.vhdx</a:t>
            </a:r>
            <a:endParaRPr lang="en-US" dirty="0">
              <a:solidFill>
                <a:prstClr val="black"/>
              </a:solidFill>
              <a:latin typeface="Lucida Console" panose="020B0609040504020204" pitchFamily="49" charset="0"/>
            </a:endParaRPr>
          </a:p>
          <a:p>
            <a:endParaRPr lang="en-US" dirty="0">
              <a:solidFill>
                <a:prstClr val="black"/>
              </a:solidFill>
              <a:latin typeface="Lucida Console" panose="020B0609040504020204" pitchFamily="49" charset="0"/>
            </a:endParaRPr>
          </a:p>
          <a:p>
            <a:pPr marL="0" indent="0">
              <a:buNone/>
            </a:pPr>
            <a:r>
              <a:rPr lang="en-US" dirty="0">
                <a:solidFill>
                  <a:srgbClr val="006400"/>
                </a:solidFill>
                <a:latin typeface="Lucida Console" panose="020B0609040504020204" pitchFamily="49" charset="0"/>
              </a:rPr>
              <a:t># Download without installation</a:t>
            </a:r>
            <a:endParaRPr lang="en-US" dirty="0">
              <a:solidFill>
                <a:prstClr val="black"/>
              </a:solidFill>
              <a:latin typeface="Lucida Console" panose="020B0609040504020204" pitchFamily="49" charset="0"/>
            </a:endParaRPr>
          </a:p>
          <a:p>
            <a:pPr marL="0" indent="0">
              <a:buNone/>
            </a:pPr>
            <a:r>
              <a:rPr lang="en-US" dirty="0">
                <a:solidFill>
                  <a:srgbClr val="0000FF"/>
                </a:solidFill>
                <a:latin typeface="Lucida Console" panose="020B0609040504020204" pitchFamily="49" charset="0"/>
              </a:rPr>
              <a:t>Save-Package</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–provider</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NanoServerPackage</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-Name</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Microsoft-</a:t>
            </a:r>
            <a:r>
              <a:rPr lang="en-US" dirty="0" err="1">
                <a:solidFill>
                  <a:srgbClr val="8A2BE2"/>
                </a:solidFill>
                <a:latin typeface="Lucida Console" panose="020B0609040504020204" pitchFamily="49" charset="0"/>
              </a:rPr>
              <a:t>NanoServer</a:t>
            </a:r>
            <a:r>
              <a:rPr lang="en-US" dirty="0">
                <a:solidFill>
                  <a:srgbClr val="8A2BE2"/>
                </a:solidFill>
                <a:latin typeface="Lucida Console" panose="020B0609040504020204" pitchFamily="49" charset="0"/>
              </a:rPr>
              <a:t>-IIS-Package</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-Path</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.\temp</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-Culture</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en-us</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MinimumVersion</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10.0.14300.1000</a:t>
            </a:r>
            <a:endParaRPr lang="en-US" dirty="0">
              <a:solidFill>
                <a:prstClr val="black"/>
              </a:solidFill>
              <a:latin typeface="Lucida Console" panose="020B0609040504020204" pitchFamily="49" charset="0"/>
            </a:endParaRPr>
          </a:p>
          <a:p>
            <a:endParaRPr lang="en-US" dirty="0">
              <a:solidFill>
                <a:prstClr val="black"/>
              </a:solidFill>
              <a:latin typeface="Lucida Console" panose="020B0609040504020204" pitchFamily="49" charset="0"/>
            </a:endParaRPr>
          </a:p>
          <a:p>
            <a:pPr marL="0" indent="0">
              <a:buNone/>
            </a:pPr>
            <a:r>
              <a:rPr lang="en-US" dirty="0">
                <a:solidFill>
                  <a:srgbClr val="006400"/>
                </a:solidFill>
                <a:latin typeface="Lucida Console" panose="020B0609040504020204" pitchFamily="49" charset="0"/>
              </a:rPr>
              <a:t># Install directly</a:t>
            </a:r>
            <a:endParaRPr lang="en-US" dirty="0">
              <a:solidFill>
                <a:prstClr val="black"/>
              </a:solidFill>
              <a:latin typeface="Lucida Console" panose="020B0609040504020204" pitchFamily="49" charset="0"/>
            </a:endParaRPr>
          </a:p>
          <a:p>
            <a:pPr marL="0" indent="0">
              <a:buNone/>
            </a:pPr>
            <a:r>
              <a:rPr lang="en-US" dirty="0">
                <a:solidFill>
                  <a:srgbClr val="0000FF"/>
                </a:solidFill>
                <a:latin typeface="Lucida Console" panose="020B0609040504020204" pitchFamily="49" charset="0"/>
              </a:rPr>
              <a:t>Install-</a:t>
            </a:r>
            <a:r>
              <a:rPr lang="en-US" dirty="0" err="1">
                <a:solidFill>
                  <a:srgbClr val="0000FF"/>
                </a:solidFill>
                <a:latin typeface="Lucida Console" panose="020B0609040504020204" pitchFamily="49" charset="0"/>
              </a:rPr>
              <a:t>NanoServerPackage</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-Name</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Microsoft-</a:t>
            </a:r>
            <a:r>
              <a:rPr lang="en-US" dirty="0" err="1">
                <a:solidFill>
                  <a:srgbClr val="8A2BE2"/>
                </a:solidFill>
                <a:latin typeface="Lucida Console" panose="020B0609040504020204" pitchFamily="49" charset="0"/>
              </a:rPr>
              <a:t>NanoServer</a:t>
            </a:r>
            <a:r>
              <a:rPr lang="en-US" dirty="0">
                <a:solidFill>
                  <a:srgbClr val="8A2BE2"/>
                </a:solidFill>
                <a:latin typeface="Lucida Console" panose="020B0609040504020204" pitchFamily="49" charset="0"/>
              </a:rPr>
              <a:t>-IIS-Package</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-Culture</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en-us</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r>
              <a:rPr lang="en-US" dirty="0" err="1">
                <a:solidFill>
                  <a:srgbClr val="000080"/>
                </a:solidFill>
                <a:latin typeface="Lucida Console" panose="020B0609040504020204" pitchFamily="49" charset="0"/>
              </a:rPr>
              <a:t>RequiredVersion</a:t>
            </a:r>
            <a:r>
              <a:rPr lang="en-US" dirty="0">
                <a:solidFill>
                  <a:prstClr val="black"/>
                </a:solidFill>
                <a:latin typeface="Lucida Console" panose="020B0609040504020204" pitchFamily="49" charset="0"/>
              </a:rPr>
              <a:t> </a:t>
            </a:r>
            <a:r>
              <a:rPr lang="en-US" dirty="0">
                <a:solidFill>
                  <a:srgbClr val="8A2BE2"/>
                </a:solidFill>
                <a:latin typeface="Lucida Console" panose="020B0609040504020204" pitchFamily="49" charset="0"/>
              </a:rPr>
              <a:t>10.0.14393.0 </a:t>
            </a:r>
          </a:p>
          <a:p>
            <a:endParaRPr lang="en-US" dirty="0"/>
          </a:p>
        </p:txBody>
      </p:sp>
      <p:sp>
        <p:nvSpPr>
          <p:cNvPr id="4" name="Title 3"/>
          <p:cNvSpPr>
            <a:spLocks noGrp="1"/>
          </p:cNvSpPr>
          <p:nvPr>
            <p:ph type="title"/>
          </p:nvPr>
        </p:nvSpPr>
        <p:spPr>
          <a:xfrm>
            <a:off x="457200" y="-20538"/>
            <a:ext cx="8229600" cy="914400"/>
          </a:xfrm>
        </p:spPr>
        <p:txBody>
          <a:bodyPr/>
          <a:lstStyle/>
          <a:p>
            <a:r>
              <a:rPr lang="en-US" dirty="0"/>
              <a:t>Online installation</a:t>
            </a:r>
          </a:p>
        </p:txBody>
      </p:sp>
    </p:spTree>
    <p:extLst>
      <p:ext uri="{BB962C8B-B14F-4D97-AF65-F5344CB8AC3E}">
        <p14:creationId xmlns:p14="http://schemas.microsoft.com/office/powerpoint/2010/main" val="32486473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70000" lnSpcReduction="20000"/>
          </a:bodyPr>
          <a:lstStyle/>
          <a:p>
            <a:r>
              <a:rPr lang="en-US" dirty="0"/>
              <a:t>Is not what it seems… or is it?</a:t>
            </a:r>
          </a:p>
        </p:txBody>
      </p:sp>
      <p:sp>
        <p:nvSpPr>
          <p:cNvPr id="2" name="Title 1"/>
          <p:cNvSpPr>
            <a:spLocks noGrp="1"/>
          </p:cNvSpPr>
          <p:nvPr>
            <p:ph type="title" idx="4294967295"/>
          </p:nvPr>
        </p:nvSpPr>
        <p:spPr>
          <a:xfrm>
            <a:off x="384673" y="1635646"/>
            <a:ext cx="7083425" cy="567848"/>
          </a:xfrm>
        </p:spPr>
        <p:txBody>
          <a:bodyPr>
            <a:normAutofit fontScale="90000"/>
          </a:bodyPr>
          <a:lstStyle/>
          <a:p>
            <a:r>
              <a:rPr lang="en-US" dirty="0"/>
              <a:t>Management</a:t>
            </a:r>
          </a:p>
        </p:txBody>
      </p:sp>
    </p:spTree>
    <p:extLst>
      <p:ext uri="{BB962C8B-B14F-4D97-AF65-F5344CB8AC3E}">
        <p14:creationId xmlns:p14="http://schemas.microsoft.com/office/powerpoint/2010/main" val="27492648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 y="-68750"/>
            <a:ext cx="9144001" cy="6121190"/>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Managing Options</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Yes PowerShell, No PowerShell</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Nano Server Recovery Console</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PowerShell Remoting / Direct</a:t>
            </a:r>
            <a:endParaRPr lang="it-IT" sz="1500" dirty="0">
              <a:solidFill>
                <a:schemeClr val="bg1"/>
              </a:solidFill>
            </a:endParaRPr>
          </a:p>
        </p:txBody>
      </p:sp>
      <p:sp>
        <p:nvSpPr>
          <p:cNvPr id="7" name="Titolo 1"/>
          <p:cNvSpPr txBox="1">
            <a:spLocks/>
          </p:cNvSpPr>
          <p:nvPr/>
        </p:nvSpPr>
        <p:spPr>
          <a:xfrm>
            <a:off x="881336" y="27530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Windows PowerShell CIM</a:t>
            </a:r>
            <a:endParaRPr lang="it-IT" sz="1500" dirty="0">
              <a:solidFill>
                <a:schemeClr val="bg1"/>
              </a:solidFill>
            </a:endParaRPr>
          </a:p>
        </p:txBody>
      </p:sp>
      <p:sp>
        <p:nvSpPr>
          <p:cNvPr id="8" name="Titolo 1"/>
          <p:cNvSpPr txBox="1">
            <a:spLocks/>
          </p:cNvSpPr>
          <p:nvPr/>
        </p:nvSpPr>
        <p:spPr>
          <a:xfrm>
            <a:off x="881336" y="32674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Windows Remote Management</a:t>
            </a:r>
            <a:endParaRPr lang="it-IT" sz="1500" dirty="0">
              <a:solidFill>
                <a:schemeClr val="bg1"/>
              </a:solidFill>
            </a:endParaRPr>
          </a:p>
        </p:txBody>
      </p:sp>
      <p:sp>
        <p:nvSpPr>
          <p:cNvPr id="9" name="Titolo 1"/>
          <p:cNvSpPr txBox="1">
            <a:spLocks/>
          </p:cNvSpPr>
          <p:nvPr/>
        </p:nvSpPr>
        <p:spPr>
          <a:xfrm>
            <a:off x="881336" y="37817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Remote Consoles</a:t>
            </a:r>
            <a:endParaRPr lang="it-IT" sz="1500" dirty="0">
              <a:solidFill>
                <a:schemeClr val="bg1"/>
              </a:solidFill>
            </a:endParaRPr>
          </a:p>
        </p:txBody>
      </p:sp>
      <p:sp>
        <p:nvSpPr>
          <p:cNvPr id="10" name="Titolo 1"/>
          <p:cNvSpPr txBox="1">
            <a:spLocks/>
          </p:cNvSpPr>
          <p:nvPr/>
        </p:nvSpPr>
        <p:spPr>
          <a:xfrm>
            <a:off x="881336" y="42961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Remote Server Management Tools</a:t>
            </a:r>
            <a:endParaRPr lang="it-IT" sz="1500" dirty="0">
              <a:solidFill>
                <a:schemeClr val="bg1"/>
              </a:solidFill>
            </a:endParaRPr>
          </a:p>
        </p:txBody>
      </p:sp>
    </p:spTree>
    <p:extLst>
      <p:ext uri="{BB962C8B-B14F-4D97-AF65-F5344CB8AC3E}">
        <p14:creationId xmlns:p14="http://schemas.microsoft.com/office/powerpoint/2010/main" val="152507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 y="-53671"/>
            <a:ext cx="9175026" cy="6100415"/>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Nano Server Recovery Console</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Formerly called </a:t>
            </a:r>
            <a:r>
              <a:rPr lang="it-IT" sz="2000" dirty="0">
                <a:solidFill>
                  <a:schemeClr val="bg1"/>
                </a:solidFill>
              </a:rPr>
              <a:t>Emergency Management Console</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Possibility to edit IP settings</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Possibility to edit Route table</a:t>
            </a:r>
            <a:endParaRPr lang="it-IT" sz="1500" dirty="0">
              <a:solidFill>
                <a:schemeClr val="bg1"/>
              </a:solidFill>
            </a:endParaRPr>
          </a:p>
        </p:txBody>
      </p:sp>
      <p:sp>
        <p:nvSpPr>
          <p:cNvPr id="7" name="Titolo 1"/>
          <p:cNvSpPr txBox="1">
            <a:spLocks/>
          </p:cNvSpPr>
          <p:nvPr/>
        </p:nvSpPr>
        <p:spPr>
          <a:xfrm>
            <a:off x="881336" y="27530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Possibility to edit Firewall Rules *</a:t>
            </a:r>
            <a:endParaRPr lang="it-IT" sz="1500" dirty="0">
              <a:solidFill>
                <a:schemeClr val="bg1"/>
              </a:solidFill>
            </a:endParaRPr>
          </a:p>
        </p:txBody>
      </p:sp>
      <p:sp>
        <p:nvSpPr>
          <p:cNvPr id="8" name="Titolo 1"/>
          <p:cNvSpPr txBox="1">
            <a:spLocks/>
          </p:cNvSpPr>
          <p:nvPr/>
        </p:nvSpPr>
        <p:spPr>
          <a:xfrm>
            <a:off x="881336" y="32674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Shutdown / Restart Server</a:t>
            </a:r>
            <a:endParaRPr lang="it-IT" sz="1500" dirty="0">
              <a:solidFill>
                <a:schemeClr val="bg1"/>
              </a:solidFill>
            </a:endParaRPr>
          </a:p>
        </p:txBody>
      </p:sp>
    </p:spTree>
    <p:extLst>
      <p:ext uri="{BB962C8B-B14F-4D97-AF65-F5344CB8AC3E}">
        <p14:creationId xmlns:p14="http://schemas.microsoft.com/office/powerpoint/2010/main" val="324572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anoServer-Demo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3568" y="51470"/>
            <a:ext cx="6576268" cy="4913010"/>
          </a:xfrm>
          <a:prstGeom prst="rect">
            <a:avLst/>
          </a:prstGeom>
        </p:spPr>
      </p:pic>
    </p:spTree>
    <p:extLst>
      <p:ext uri="{BB962C8B-B14F-4D97-AF65-F5344CB8AC3E}">
        <p14:creationId xmlns:p14="http://schemas.microsoft.com/office/powerpoint/2010/main" val="26300044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About me</a:t>
            </a:r>
          </a:p>
        </p:txBody>
      </p:sp>
      <p:sp>
        <p:nvSpPr>
          <p:cNvPr id="3" name="Plassholder for tekst 2"/>
          <p:cNvSpPr>
            <a:spLocks noGrp="1"/>
          </p:cNvSpPr>
          <p:nvPr>
            <p:ph type="body" sz="quarter" idx="10"/>
          </p:nvPr>
        </p:nvSpPr>
        <p:spPr/>
        <p:txBody>
          <a:bodyPr/>
          <a:lstStyle/>
          <a:p>
            <a:r>
              <a:rPr lang="nb-NO" dirty="0"/>
              <a:t>Mike Resseler</a:t>
            </a:r>
          </a:p>
          <a:p>
            <a:r>
              <a:rPr lang="nb-NO" dirty="0"/>
              <a:t>Director, Product Management @ Veeam Software</a:t>
            </a:r>
          </a:p>
          <a:p>
            <a:r>
              <a:rPr lang="nb-NO" dirty="0"/>
              <a:t>@MikeResseler </a:t>
            </a:r>
          </a:p>
        </p:txBody>
      </p:sp>
    </p:spTree>
    <p:extLst>
      <p:ext uri="{BB962C8B-B14F-4D97-AF65-F5344CB8AC3E}">
        <p14:creationId xmlns:p14="http://schemas.microsoft.com/office/powerpoint/2010/main" val="1851067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1717069" cy="5143500"/>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PowerShell Remoting / Direct</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Should be mostly used</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Remoting requires network</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Direct uses VMbus</a:t>
            </a:r>
            <a:endParaRPr lang="it-IT" sz="1500" dirty="0">
              <a:solidFill>
                <a:schemeClr val="bg1"/>
              </a:solidFill>
            </a:endParaRPr>
          </a:p>
        </p:txBody>
      </p:sp>
    </p:spTree>
    <p:extLst>
      <p:ext uri="{BB962C8B-B14F-4D97-AF65-F5344CB8AC3E}">
        <p14:creationId xmlns:p14="http://schemas.microsoft.com/office/powerpoint/2010/main" val="8003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88938" y="771550"/>
            <a:ext cx="8364537" cy="3960440"/>
          </a:xfrm>
        </p:spPr>
        <p:txBody>
          <a:bodyPr>
            <a:noAutofit/>
          </a:bodyPr>
          <a:lstStyle/>
          <a:p>
            <a:pPr marL="285750" lvl="0" indent="-285750">
              <a:buFont typeface="Arial" panose="020B0604020202020204" pitchFamily="34" charset="0"/>
              <a:buChar char="•"/>
            </a:pPr>
            <a:r>
              <a:rPr lang="en-US" sz="900" dirty="0"/>
              <a:t>ADSI, ADO, and WMI type adapters</a:t>
            </a:r>
          </a:p>
          <a:p>
            <a:pPr marL="285750" lvl="0" indent="-285750">
              <a:buFont typeface="Arial" panose="020B0604020202020204" pitchFamily="34" charset="0"/>
              <a:buChar char="•"/>
            </a:pPr>
            <a:r>
              <a:rPr lang="en-US" sz="900" dirty="0"/>
              <a:t>Enable-</a:t>
            </a:r>
            <a:r>
              <a:rPr lang="en-US" sz="900" dirty="0" err="1"/>
              <a:t>PSRemoting</a:t>
            </a:r>
            <a:r>
              <a:rPr lang="en-US" sz="900" dirty="0"/>
              <a:t>, Disable-</a:t>
            </a:r>
            <a:r>
              <a:rPr lang="en-US" sz="900" dirty="0" err="1"/>
              <a:t>PSRemoting</a:t>
            </a:r>
            <a:r>
              <a:rPr lang="en-US" sz="900" dirty="0"/>
              <a:t> (PowerShell remoting is enabled by default; see the "Using Windows PowerShell Remoting" section of Getting Started with Nano Server).</a:t>
            </a:r>
          </a:p>
          <a:p>
            <a:pPr marL="285750" lvl="0" indent="-285750">
              <a:buFont typeface="Arial" panose="020B0604020202020204" pitchFamily="34" charset="0"/>
              <a:buChar char="•"/>
            </a:pPr>
            <a:r>
              <a:rPr lang="en-US" sz="900" dirty="0"/>
              <a:t>Scheduled jobs and </a:t>
            </a:r>
            <a:r>
              <a:rPr lang="en-US" sz="900" dirty="0" err="1"/>
              <a:t>PSScheduledJob</a:t>
            </a:r>
            <a:r>
              <a:rPr lang="en-US" sz="900" dirty="0"/>
              <a:t> module</a:t>
            </a:r>
          </a:p>
          <a:p>
            <a:pPr marL="285750" lvl="0" indent="-285750">
              <a:buFont typeface="Arial" panose="020B0604020202020204" pitchFamily="34" charset="0"/>
              <a:buChar char="•"/>
            </a:pPr>
            <a:r>
              <a:rPr lang="en-US" sz="900" dirty="0"/>
              <a:t>Computer cmdlets for joining a domain { Add | Remove } (for different methods to join Nano Server to a domain, see the "Joining Nano Server to a domain" section of Getting Started with Nano Server).</a:t>
            </a:r>
          </a:p>
          <a:p>
            <a:pPr marL="285750" lvl="0" indent="-285750">
              <a:buFont typeface="Arial" panose="020B0604020202020204" pitchFamily="34" charset="0"/>
              <a:buChar char="•"/>
            </a:pPr>
            <a:r>
              <a:rPr lang="en-US" sz="900" dirty="0"/>
              <a:t>Reset‑</a:t>
            </a:r>
            <a:r>
              <a:rPr lang="en-US" sz="900" dirty="0" err="1"/>
              <a:t>ComputerMachinePassword</a:t>
            </a:r>
            <a:r>
              <a:rPr lang="en-US" sz="900" dirty="0"/>
              <a:t>, Test‑</a:t>
            </a:r>
            <a:r>
              <a:rPr lang="en-US" sz="900" dirty="0" err="1"/>
              <a:t>ComputerSecureChannel</a:t>
            </a:r>
            <a:endParaRPr lang="en-US" sz="900" dirty="0"/>
          </a:p>
          <a:p>
            <a:pPr marL="285750" lvl="0" indent="-285750">
              <a:buFont typeface="Arial" panose="020B0604020202020204" pitchFamily="34" charset="0"/>
              <a:buChar char="•"/>
            </a:pPr>
            <a:r>
              <a:rPr lang="en-US" sz="900" dirty="0"/>
              <a:t>Profiles (you can add a startup script for incoming remote connections with Set-</a:t>
            </a:r>
            <a:r>
              <a:rPr lang="en-US" sz="900" dirty="0" err="1"/>
              <a:t>PSSessionConfiguration</a:t>
            </a:r>
            <a:r>
              <a:rPr lang="en-US" sz="900" dirty="0"/>
              <a:t>)</a:t>
            </a:r>
          </a:p>
          <a:p>
            <a:pPr marL="285750" lvl="0" indent="-285750">
              <a:buFont typeface="Arial" panose="020B0604020202020204" pitchFamily="34" charset="0"/>
              <a:buChar char="•"/>
            </a:pPr>
            <a:r>
              <a:rPr lang="en-US" sz="900" dirty="0"/>
              <a:t>Clipboard cmdlets</a:t>
            </a:r>
          </a:p>
          <a:p>
            <a:pPr marL="285750" lvl="0" indent="-285750">
              <a:buFont typeface="Arial" panose="020B0604020202020204" pitchFamily="34" charset="0"/>
              <a:buChar char="•"/>
            </a:pPr>
            <a:r>
              <a:rPr lang="en-US" sz="900" dirty="0" err="1"/>
              <a:t>EventLog</a:t>
            </a:r>
            <a:r>
              <a:rPr lang="en-US" sz="900" dirty="0"/>
              <a:t> cmdlets { Clear | Get | Limit | New | Remove | Show | Write } (use the New-</a:t>
            </a:r>
            <a:r>
              <a:rPr lang="en-US" sz="900" dirty="0" err="1"/>
              <a:t>WinEvent</a:t>
            </a:r>
            <a:r>
              <a:rPr lang="en-US" sz="900" dirty="0"/>
              <a:t> and Get-</a:t>
            </a:r>
            <a:r>
              <a:rPr lang="en-US" sz="900" dirty="0" err="1"/>
              <a:t>WinEvent</a:t>
            </a:r>
            <a:r>
              <a:rPr lang="en-US" sz="900" dirty="0"/>
              <a:t> cmdlets instead).</a:t>
            </a:r>
          </a:p>
          <a:p>
            <a:pPr marL="285750" lvl="0" indent="-285750">
              <a:buFont typeface="Arial" panose="020B0604020202020204" pitchFamily="34" charset="0"/>
              <a:buChar char="•"/>
            </a:pPr>
            <a:r>
              <a:rPr lang="en-US" sz="900" dirty="0"/>
              <a:t>Get-</a:t>
            </a:r>
            <a:r>
              <a:rPr lang="en-US" sz="900" dirty="0" err="1"/>
              <a:t>PfxCertificate</a:t>
            </a:r>
            <a:r>
              <a:rPr lang="en-US" sz="900" dirty="0"/>
              <a:t> cmdlet</a:t>
            </a:r>
          </a:p>
          <a:p>
            <a:pPr marL="285750" lvl="0" indent="-285750">
              <a:buFont typeface="Arial" panose="020B0604020202020204" pitchFamily="34" charset="0"/>
              <a:buChar char="•"/>
            </a:pPr>
            <a:r>
              <a:rPr lang="en-US" sz="900" dirty="0" err="1"/>
              <a:t>TraceSource</a:t>
            </a:r>
            <a:r>
              <a:rPr lang="en-US" sz="900" dirty="0"/>
              <a:t> cmdlets { Get | Set }</a:t>
            </a:r>
          </a:p>
          <a:p>
            <a:pPr marL="285750" lvl="0" indent="-285750">
              <a:buFont typeface="Arial" panose="020B0604020202020204" pitchFamily="34" charset="0"/>
              <a:buChar char="•"/>
            </a:pPr>
            <a:r>
              <a:rPr lang="en-US" sz="900" dirty="0"/>
              <a:t>Counter cmdlets { Get | Export | Import }</a:t>
            </a:r>
          </a:p>
          <a:p>
            <a:pPr marL="285750" lvl="0" indent="-285750">
              <a:buFont typeface="Arial" panose="020B0604020202020204" pitchFamily="34" charset="0"/>
              <a:buChar char="•"/>
            </a:pPr>
            <a:r>
              <a:rPr lang="en-US" sz="900" dirty="0"/>
              <a:t>Web-related cmdlets { Invoke-</a:t>
            </a:r>
            <a:r>
              <a:rPr lang="en-US" sz="900" dirty="0" err="1"/>
              <a:t>WebRequest</a:t>
            </a:r>
            <a:r>
              <a:rPr lang="en-US" sz="900" dirty="0"/>
              <a:t>, Invoke-</a:t>
            </a:r>
            <a:r>
              <a:rPr lang="en-US" sz="900" dirty="0" err="1"/>
              <a:t>RestMethod</a:t>
            </a:r>
            <a:r>
              <a:rPr lang="en-US" sz="900" dirty="0"/>
              <a:t>, New-</a:t>
            </a:r>
            <a:r>
              <a:rPr lang="en-US" sz="900" dirty="0" err="1"/>
              <a:t>WebServiceProxy</a:t>
            </a:r>
            <a:r>
              <a:rPr lang="en-US" sz="900" dirty="0"/>
              <a:t>, Send-</a:t>
            </a:r>
            <a:r>
              <a:rPr lang="en-US" sz="900" dirty="0" err="1"/>
              <a:t>MailMessage</a:t>
            </a:r>
            <a:r>
              <a:rPr lang="en-US" sz="900" dirty="0"/>
              <a:t>, </a:t>
            </a:r>
            <a:r>
              <a:rPr lang="en-US" sz="900" dirty="0" err="1"/>
              <a:t>ConvertTo</a:t>
            </a:r>
            <a:r>
              <a:rPr lang="en-US" sz="900" dirty="0"/>
              <a:t>-Html }</a:t>
            </a:r>
          </a:p>
          <a:p>
            <a:pPr marL="285750" lvl="0" indent="-285750">
              <a:buFont typeface="Arial" panose="020B0604020202020204" pitchFamily="34" charset="0"/>
              <a:buChar char="•"/>
            </a:pPr>
            <a:r>
              <a:rPr lang="en-US" sz="900" dirty="0"/>
              <a:t>Logging and tracing using </a:t>
            </a:r>
            <a:r>
              <a:rPr lang="en-US" sz="900" dirty="0" err="1"/>
              <a:t>PSDiagnostics</a:t>
            </a:r>
            <a:r>
              <a:rPr lang="en-US" sz="900" dirty="0"/>
              <a:t> module</a:t>
            </a:r>
          </a:p>
          <a:p>
            <a:pPr marL="285750" lvl="0" indent="-285750">
              <a:buFont typeface="Arial" panose="020B0604020202020204" pitchFamily="34" charset="0"/>
              <a:buChar char="•"/>
            </a:pPr>
            <a:r>
              <a:rPr lang="en-US" sz="900" dirty="0"/>
              <a:t>Get-</a:t>
            </a:r>
            <a:r>
              <a:rPr lang="en-US" sz="900" dirty="0" err="1"/>
              <a:t>HotFix</a:t>
            </a:r>
            <a:r>
              <a:rPr lang="en-US" sz="900" dirty="0"/>
              <a:t> (to obtain and manage updates on Nano Server, see Managing Updates in Nano Server).</a:t>
            </a:r>
          </a:p>
          <a:p>
            <a:pPr marL="285750" lvl="0" indent="-285750">
              <a:buFont typeface="Arial" panose="020B0604020202020204" pitchFamily="34" charset="0"/>
              <a:buChar char="•"/>
            </a:pPr>
            <a:r>
              <a:rPr lang="en-US" sz="900" dirty="0"/>
              <a:t>Implicit remoting cmdlets { Export-</a:t>
            </a:r>
            <a:r>
              <a:rPr lang="en-US" sz="900" dirty="0" err="1"/>
              <a:t>PSSession</a:t>
            </a:r>
            <a:r>
              <a:rPr lang="en-US" sz="900" dirty="0"/>
              <a:t> | Import-</a:t>
            </a:r>
            <a:r>
              <a:rPr lang="en-US" sz="900" dirty="0" err="1"/>
              <a:t>PSSession</a:t>
            </a:r>
            <a:r>
              <a:rPr lang="en-US" sz="900" dirty="0"/>
              <a:t> }</a:t>
            </a:r>
          </a:p>
          <a:p>
            <a:pPr marL="285750" lvl="0" indent="-285750">
              <a:buFont typeface="Arial" panose="020B0604020202020204" pitchFamily="34" charset="0"/>
              <a:buChar char="•"/>
            </a:pPr>
            <a:r>
              <a:rPr lang="en-US" sz="900" dirty="0"/>
              <a:t>New-</a:t>
            </a:r>
            <a:r>
              <a:rPr lang="en-US" sz="900" dirty="0" err="1"/>
              <a:t>PSTransportOption</a:t>
            </a:r>
            <a:endParaRPr lang="en-US" sz="900" dirty="0"/>
          </a:p>
          <a:p>
            <a:pPr marL="285750" lvl="0" indent="-285750">
              <a:buFont typeface="Arial" panose="020B0604020202020204" pitchFamily="34" charset="0"/>
              <a:buChar char="•"/>
            </a:pPr>
            <a:r>
              <a:rPr lang="en-US" sz="900" dirty="0"/>
              <a:t>PowerShell transactions and Transaction cmdlets { Complete | Get | Start | Undo | Use }</a:t>
            </a:r>
          </a:p>
          <a:p>
            <a:pPr marL="285750" lvl="0" indent="-285750">
              <a:buFont typeface="Arial" panose="020B0604020202020204" pitchFamily="34" charset="0"/>
              <a:buChar char="•"/>
            </a:pPr>
            <a:r>
              <a:rPr lang="en-US" sz="900" dirty="0"/>
              <a:t>PowerShell Workflow infrastructure, modules, and cmdlets</a:t>
            </a:r>
          </a:p>
          <a:p>
            <a:pPr marL="285750" lvl="0" indent="-285750">
              <a:buFont typeface="Arial" panose="020B0604020202020204" pitchFamily="34" charset="0"/>
              <a:buChar char="•"/>
            </a:pPr>
            <a:r>
              <a:rPr lang="en-US" sz="900" dirty="0"/>
              <a:t>Out-Printer</a:t>
            </a:r>
          </a:p>
          <a:p>
            <a:pPr marL="285750" lvl="0" indent="-285750">
              <a:buFont typeface="Arial" panose="020B0604020202020204" pitchFamily="34" charset="0"/>
              <a:buChar char="•"/>
            </a:pPr>
            <a:r>
              <a:rPr lang="en-US" sz="900" dirty="0"/>
              <a:t>Update-List</a:t>
            </a:r>
          </a:p>
          <a:p>
            <a:pPr marL="285750" lvl="0" indent="-285750">
              <a:buFont typeface="Arial" panose="020B0604020202020204" pitchFamily="34" charset="0"/>
              <a:buChar char="•"/>
            </a:pPr>
            <a:r>
              <a:rPr lang="en-US" sz="900" dirty="0"/>
              <a:t>WMI v1 cmdlets: Get-</a:t>
            </a:r>
            <a:r>
              <a:rPr lang="en-US" sz="900" dirty="0" err="1"/>
              <a:t>WmiObject</a:t>
            </a:r>
            <a:r>
              <a:rPr lang="en-US" sz="900" dirty="0"/>
              <a:t>, Invoke-</a:t>
            </a:r>
            <a:r>
              <a:rPr lang="en-US" sz="900" dirty="0" err="1"/>
              <a:t>WmiMethod</a:t>
            </a:r>
            <a:r>
              <a:rPr lang="en-US" sz="900" dirty="0"/>
              <a:t>, Register-</a:t>
            </a:r>
            <a:r>
              <a:rPr lang="en-US" sz="900" dirty="0" err="1"/>
              <a:t>WmiEvent</a:t>
            </a:r>
            <a:r>
              <a:rPr lang="en-US" sz="900" dirty="0"/>
              <a:t>, Remove-</a:t>
            </a:r>
            <a:r>
              <a:rPr lang="en-US" sz="900" dirty="0" err="1"/>
              <a:t>WmiObject</a:t>
            </a:r>
            <a:r>
              <a:rPr lang="en-US" sz="900" dirty="0"/>
              <a:t>, Set-</a:t>
            </a:r>
            <a:r>
              <a:rPr lang="en-US" sz="900" dirty="0" err="1"/>
              <a:t>WmiInstance</a:t>
            </a:r>
            <a:r>
              <a:rPr lang="en-US" sz="900" dirty="0"/>
              <a:t> (use </a:t>
            </a:r>
            <a:r>
              <a:rPr lang="en-US" sz="900" dirty="0" err="1"/>
              <a:t>CimCmdlets</a:t>
            </a:r>
            <a:r>
              <a:rPr lang="en-US" sz="900" dirty="0"/>
              <a:t> module instead.)</a:t>
            </a:r>
          </a:p>
          <a:p>
            <a:endParaRPr lang="en-US" sz="900" dirty="0"/>
          </a:p>
        </p:txBody>
      </p:sp>
      <p:sp>
        <p:nvSpPr>
          <p:cNvPr id="2" name="Title 1"/>
          <p:cNvSpPr>
            <a:spLocks noGrp="1"/>
          </p:cNvSpPr>
          <p:nvPr>
            <p:ph type="title"/>
          </p:nvPr>
        </p:nvSpPr>
        <p:spPr>
          <a:xfrm>
            <a:off x="457200" y="-20538"/>
            <a:ext cx="8229600" cy="914400"/>
          </a:xfrm>
        </p:spPr>
        <p:txBody>
          <a:bodyPr/>
          <a:lstStyle/>
          <a:p>
            <a:r>
              <a:rPr lang="en-US" dirty="0"/>
              <a:t>PowerShell cmdlets not supported</a:t>
            </a:r>
          </a:p>
        </p:txBody>
      </p:sp>
    </p:spTree>
    <p:extLst>
      <p:ext uri="{BB962C8B-B14F-4D97-AF65-F5344CB8AC3E}">
        <p14:creationId xmlns:p14="http://schemas.microsoft.com/office/powerpoint/2010/main" val="40075206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Windows PowerShell CIM</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Over WinRM</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Use it to run WMI commands</a:t>
            </a:r>
            <a:endParaRPr lang="it-IT" sz="1500" dirty="0">
              <a:solidFill>
                <a:schemeClr val="bg1"/>
              </a:solidFill>
            </a:endParaRPr>
          </a:p>
        </p:txBody>
      </p:sp>
    </p:spTree>
    <p:extLst>
      <p:ext uri="{BB962C8B-B14F-4D97-AF65-F5344CB8AC3E}">
        <p14:creationId xmlns:p14="http://schemas.microsoft.com/office/powerpoint/2010/main" val="424398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4562"/>
            <a:ext cx="9144000" cy="6858000"/>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Windows Remote Management</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WinRM = MSFT version of WS-Man</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Runs programs remotely on Nano</a:t>
            </a:r>
            <a:endParaRPr lang="it-IT" sz="1500" dirty="0">
              <a:solidFill>
                <a:schemeClr val="bg1"/>
              </a:solidFill>
            </a:endParaRPr>
          </a:p>
        </p:txBody>
      </p:sp>
    </p:spTree>
    <p:extLst>
      <p:ext uri="{BB962C8B-B14F-4D97-AF65-F5344CB8AC3E}">
        <p14:creationId xmlns:p14="http://schemas.microsoft.com/office/powerpoint/2010/main" val="172530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anoServer-Demo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502" y="60471"/>
            <a:ext cx="8944994" cy="5031559"/>
          </a:xfrm>
          <a:prstGeom prst="rect">
            <a:avLst/>
          </a:prstGeom>
        </p:spPr>
      </p:pic>
    </p:spTree>
    <p:extLst>
      <p:ext uri="{BB962C8B-B14F-4D97-AF65-F5344CB8AC3E}">
        <p14:creationId xmlns:p14="http://schemas.microsoft.com/office/powerpoint/2010/main" val="5120741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1"/>
            <a:ext cx="9144000" cy="6093755"/>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Remote Consoles</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Most MMC Consoles will work</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Hyper-V Manager</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Cluster Failover Manager</a:t>
            </a:r>
            <a:endParaRPr lang="it-IT" sz="1500" dirty="0">
              <a:solidFill>
                <a:schemeClr val="bg1"/>
              </a:solidFill>
            </a:endParaRPr>
          </a:p>
        </p:txBody>
      </p:sp>
      <p:sp>
        <p:nvSpPr>
          <p:cNvPr id="7" name="Titolo 1"/>
          <p:cNvSpPr txBox="1">
            <a:spLocks/>
          </p:cNvSpPr>
          <p:nvPr/>
        </p:nvSpPr>
        <p:spPr>
          <a:xfrm>
            <a:off x="881336" y="27530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DNS</a:t>
            </a:r>
            <a:endParaRPr lang="it-IT" sz="1500" dirty="0">
              <a:solidFill>
                <a:schemeClr val="bg1"/>
              </a:solidFill>
            </a:endParaRPr>
          </a:p>
        </p:txBody>
      </p:sp>
      <p:sp>
        <p:nvSpPr>
          <p:cNvPr id="8" name="Titolo 1"/>
          <p:cNvSpPr txBox="1">
            <a:spLocks/>
          </p:cNvSpPr>
          <p:nvPr/>
        </p:nvSpPr>
        <p:spPr>
          <a:xfrm>
            <a:off x="881336" y="32674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Server Manager</a:t>
            </a:r>
            <a:endParaRPr lang="it-IT" sz="1500" dirty="0">
              <a:solidFill>
                <a:schemeClr val="bg1"/>
              </a:solidFill>
            </a:endParaRPr>
          </a:p>
        </p:txBody>
      </p:sp>
      <p:sp>
        <p:nvSpPr>
          <p:cNvPr id="9" name="Titolo 1"/>
          <p:cNvSpPr txBox="1">
            <a:spLocks/>
          </p:cNvSpPr>
          <p:nvPr/>
        </p:nvSpPr>
        <p:spPr>
          <a:xfrm>
            <a:off x="881336" y="37817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a:t>
            </a:r>
            <a:endParaRPr lang="it-IT" sz="1500" dirty="0">
              <a:solidFill>
                <a:schemeClr val="bg1"/>
              </a:solidFill>
            </a:endParaRPr>
          </a:p>
        </p:txBody>
      </p:sp>
    </p:spTree>
    <p:extLst>
      <p:ext uri="{BB962C8B-B14F-4D97-AF65-F5344CB8AC3E}">
        <p14:creationId xmlns:p14="http://schemas.microsoft.com/office/powerpoint/2010/main" val="87760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anoServerDemo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1502" y="19966"/>
            <a:ext cx="9017002" cy="5072064"/>
          </a:xfrm>
          <a:prstGeom prst="rect">
            <a:avLst/>
          </a:prstGeom>
        </p:spPr>
      </p:pic>
    </p:spTree>
    <p:extLst>
      <p:ext uri="{BB962C8B-B14F-4D97-AF65-F5344CB8AC3E}">
        <p14:creationId xmlns:p14="http://schemas.microsoft.com/office/powerpoint/2010/main" val="2082129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fullScrn="1">
              <p:cMediaNode vol="80000">
                <p:cTn id="7" fill="hold" display="0">
                  <p:stCondLst>
                    <p:cond delay="indefinite"/>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690677"/>
            <a:ext cx="9144000" cy="6887549"/>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Remote Server Management Tools</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Web-based tools (in Azure)</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Replacement for local-only tools</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Gateway on-prem necessary</a:t>
            </a:r>
            <a:endParaRPr lang="it-IT" sz="1500" dirty="0">
              <a:solidFill>
                <a:schemeClr val="bg1"/>
              </a:solidFill>
            </a:endParaRPr>
          </a:p>
        </p:txBody>
      </p:sp>
    </p:spTree>
    <p:extLst>
      <p:ext uri="{BB962C8B-B14F-4D97-AF65-F5344CB8AC3E}">
        <p14:creationId xmlns:p14="http://schemas.microsoft.com/office/powerpoint/2010/main" val="280582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20000"/>
          </a:bodyPr>
          <a:lstStyle/>
          <a:p>
            <a:r>
              <a:rPr lang="en-US" dirty="0"/>
              <a:t>Troubleshooting</a:t>
            </a:r>
          </a:p>
        </p:txBody>
      </p:sp>
      <p:sp>
        <p:nvSpPr>
          <p:cNvPr id="2" name="Title 1"/>
          <p:cNvSpPr>
            <a:spLocks noGrp="1"/>
          </p:cNvSpPr>
          <p:nvPr>
            <p:ph type="title" idx="4294967295"/>
          </p:nvPr>
        </p:nvSpPr>
        <p:spPr>
          <a:xfrm>
            <a:off x="384673" y="1635646"/>
            <a:ext cx="7083425" cy="567848"/>
          </a:xfrm>
        </p:spPr>
        <p:txBody>
          <a:bodyPr>
            <a:normAutofit fontScale="90000"/>
          </a:bodyPr>
          <a:lstStyle/>
          <a:p>
            <a:r>
              <a:rPr lang="en-US" dirty="0"/>
              <a:t>In Depth</a:t>
            </a:r>
          </a:p>
        </p:txBody>
      </p:sp>
    </p:spTree>
    <p:extLst>
      <p:ext uri="{BB962C8B-B14F-4D97-AF65-F5344CB8AC3E}">
        <p14:creationId xmlns:p14="http://schemas.microsoft.com/office/powerpoint/2010/main" val="17467719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Setup &amp; Boot </a:t>
            </a:r>
            <a:r>
              <a:rPr lang="en-US" dirty="0" err="1"/>
              <a:t>Eventlog</a:t>
            </a:r>
            <a:r>
              <a:rPr lang="en-US" dirty="0"/>
              <a:t> collection</a:t>
            </a:r>
          </a:p>
        </p:txBody>
      </p:sp>
      <p:sp>
        <p:nvSpPr>
          <p:cNvPr id="3" name="Text Placeholder 2"/>
          <p:cNvSpPr>
            <a:spLocks noGrp="1"/>
          </p:cNvSpPr>
          <p:nvPr>
            <p:ph type="body" sz="quarter" idx="10"/>
          </p:nvPr>
        </p:nvSpPr>
        <p:spPr/>
        <p:txBody>
          <a:bodyPr/>
          <a:lstStyle/>
          <a:p>
            <a:endParaRPr lang="en-US" dirty="0"/>
          </a:p>
        </p:txBody>
      </p:sp>
      <p:sp>
        <p:nvSpPr>
          <p:cNvPr id="5" name="Rectangle 4"/>
          <p:cNvSpPr/>
          <p:nvPr/>
        </p:nvSpPr>
        <p:spPr bwMode="auto">
          <a:xfrm>
            <a:off x="257964" y="1059585"/>
            <a:ext cx="1142617" cy="114261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48" tIns="34274" rIns="68548" bIns="34274" numCol="1" rtlCol="0" anchor="b" anchorCtr="0" compatLnSpc="1">
            <a:prstTxWarp prst="textNoShape">
              <a:avLst/>
            </a:prstTxWarp>
          </a:bodyPr>
          <a:lstStyle/>
          <a:p>
            <a:pPr algn="ctr" defTabSz="685216" fontAlgn="base">
              <a:lnSpc>
                <a:spcPct val="90000"/>
              </a:lnSpc>
              <a:spcBef>
                <a:spcPct val="0"/>
              </a:spcBef>
              <a:spcAft>
                <a:spcPct val="0"/>
              </a:spcAft>
            </a:pPr>
            <a:r>
              <a:rPr lang="en-US" sz="1350" spc="-38" dirty="0">
                <a:solidFill>
                  <a:srgbClr val="FFFFFF"/>
                </a:solidFill>
                <a:latin typeface="Segoe UI"/>
              </a:rPr>
              <a:t>Greater Visibility</a:t>
            </a:r>
          </a:p>
        </p:txBody>
      </p:sp>
      <p:pic>
        <p:nvPicPr>
          <p:cNvPr id="6" name="Picture 5"/>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35014" y="1281521"/>
            <a:ext cx="580192" cy="402507"/>
          </a:xfrm>
          <a:prstGeom prst="rect">
            <a:avLst/>
          </a:prstGeom>
        </p:spPr>
      </p:pic>
      <p:sp>
        <p:nvSpPr>
          <p:cNvPr id="7" name="Rectangle 6"/>
          <p:cNvSpPr/>
          <p:nvPr/>
        </p:nvSpPr>
        <p:spPr bwMode="auto">
          <a:xfrm>
            <a:off x="257964" y="2274207"/>
            <a:ext cx="1142617" cy="114261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48" tIns="34274" rIns="68548" bIns="34274" numCol="1" rtlCol="0" anchor="b" anchorCtr="0" compatLnSpc="1">
            <a:prstTxWarp prst="textNoShape">
              <a:avLst/>
            </a:prstTxWarp>
          </a:bodyPr>
          <a:lstStyle/>
          <a:p>
            <a:pPr algn="ctr" defTabSz="685216" fontAlgn="base">
              <a:lnSpc>
                <a:spcPct val="90000"/>
              </a:lnSpc>
              <a:spcBef>
                <a:spcPct val="0"/>
              </a:spcBef>
              <a:spcAft>
                <a:spcPct val="0"/>
              </a:spcAft>
            </a:pPr>
            <a:r>
              <a:rPr lang="en-US" sz="1350" dirty="0">
                <a:solidFill>
                  <a:srgbClr val="FFFFFF"/>
                </a:solidFill>
                <a:latin typeface="Segoe UI"/>
              </a:rPr>
              <a:t>Simple Setup</a:t>
            </a:r>
            <a:endParaRPr lang="en-US" sz="1350" spc="-38" dirty="0">
              <a:solidFill>
                <a:srgbClr val="FFFFFF"/>
              </a:solidFill>
              <a:latin typeface="Segoe UI"/>
            </a:endParaRPr>
          </a:p>
        </p:txBody>
      </p:sp>
      <p:sp>
        <p:nvSpPr>
          <p:cNvPr id="8" name="Freeform 18"/>
          <p:cNvSpPr>
            <a:spLocks noChangeAspect="1" noEditPoints="1"/>
          </p:cNvSpPr>
          <p:nvPr/>
        </p:nvSpPr>
        <p:spPr bwMode="black">
          <a:xfrm>
            <a:off x="619689" y="2409346"/>
            <a:ext cx="495516" cy="604526"/>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0498" tIns="30249" rIns="60498" bIns="30249" numCol="1" anchor="t" anchorCtr="0" compatLnSpc="1">
            <a:prstTxWarp prst="textNoShape">
              <a:avLst/>
            </a:prstTxWarp>
          </a:bodyPr>
          <a:lstStyle/>
          <a:p>
            <a:pPr defTabSz="685680">
              <a:defRPr/>
            </a:pPr>
            <a:endParaRPr lang="en-US" sz="735" kern="0" dirty="0">
              <a:solidFill>
                <a:prstClr val="black"/>
              </a:solidFill>
              <a:latin typeface="Segoe UI"/>
              <a:ea typeface="Segoe UI" pitchFamily="34" charset="0"/>
              <a:cs typeface="Segoe UI" pitchFamily="34" charset="0"/>
            </a:endParaRPr>
          </a:p>
        </p:txBody>
      </p:sp>
      <p:sp>
        <p:nvSpPr>
          <p:cNvPr id="9" name="Rectangle 8"/>
          <p:cNvSpPr/>
          <p:nvPr/>
        </p:nvSpPr>
        <p:spPr bwMode="auto">
          <a:xfrm>
            <a:off x="256756" y="3488831"/>
            <a:ext cx="1142617" cy="114261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48" tIns="34274" rIns="68548" bIns="34274" numCol="1" rtlCol="0" anchor="b" anchorCtr="0" compatLnSpc="1">
            <a:prstTxWarp prst="textNoShape">
              <a:avLst/>
            </a:prstTxWarp>
          </a:bodyPr>
          <a:lstStyle/>
          <a:p>
            <a:pPr algn="ctr" defTabSz="685216" fontAlgn="base">
              <a:lnSpc>
                <a:spcPct val="90000"/>
              </a:lnSpc>
              <a:spcBef>
                <a:spcPct val="0"/>
              </a:spcBef>
              <a:spcAft>
                <a:spcPct val="0"/>
              </a:spcAft>
            </a:pPr>
            <a:r>
              <a:rPr lang="en-US" sz="1350" dirty="0">
                <a:solidFill>
                  <a:srgbClr val="FFFFFF"/>
                </a:solidFill>
                <a:latin typeface="Segoe UI"/>
              </a:rPr>
              <a:t>Lower MTTR</a:t>
            </a:r>
            <a:endParaRPr lang="en-US" sz="1350" spc="-38" dirty="0">
              <a:solidFill>
                <a:srgbClr val="FFFFFF"/>
              </a:solidFill>
              <a:latin typeface="Segoe UI"/>
            </a:endParaRPr>
          </a:p>
        </p:txBody>
      </p:sp>
      <p:pic>
        <p:nvPicPr>
          <p:cNvPr id="10" name="Picture 9"/>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619693" y="3661233"/>
            <a:ext cx="449743" cy="606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492754" y="1059582"/>
            <a:ext cx="4145377" cy="1138210"/>
          </a:xfrm>
          <a:prstGeom prst="rect">
            <a:avLst/>
          </a:prstGeom>
          <a:solidFill>
            <a:schemeClr val="tx2"/>
          </a:solidFill>
        </p:spPr>
        <p:txBody>
          <a:bodyPr wrap="square" lIns="134445" tIns="107556" rIns="134445" bIns="107556" rtlCol="0" anchor="ctr">
            <a:noAutofit/>
          </a:bodyPr>
          <a:lstStyle/>
          <a:p>
            <a:pPr defTabSz="685680">
              <a:lnSpc>
                <a:spcPct val="90000"/>
              </a:lnSpc>
              <a:spcAft>
                <a:spcPts val="441"/>
              </a:spcAft>
            </a:pPr>
            <a:r>
              <a:rPr lang="en-US" sz="1324" dirty="0">
                <a:solidFill>
                  <a:srgbClr val="FFFFFF"/>
                </a:solidFill>
                <a:latin typeface="Segoe UI"/>
              </a:rPr>
              <a:t>Remotely view debug errors, events from your deployment process, boot loader, OS, and services</a:t>
            </a:r>
          </a:p>
          <a:p>
            <a:pPr defTabSz="685680">
              <a:lnSpc>
                <a:spcPct val="90000"/>
              </a:lnSpc>
              <a:spcAft>
                <a:spcPts val="441"/>
              </a:spcAft>
            </a:pPr>
            <a:endParaRPr lang="en-US" sz="1324" dirty="0">
              <a:solidFill>
                <a:srgbClr val="FFFFFF"/>
              </a:solidFill>
              <a:latin typeface="Segoe UI"/>
            </a:endParaRPr>
          </a:p>
          <a:p>
            <a:pPr defTabSz="685680">
              <a:lnSpc>
                <a:spcPct val="90000"/>
              </a:lnSpc>
              <a:spcAft>
                <a:spcPts val="441"/>
              </a:spcAft>
            </a:pPr>
            <a:r>
              <a:rPr lang="en-US" sz="1324" dirty="0">
                <a:solidFill>
                  <a:srgbClr val="FFFFFF"/>
                </a:solidFill>
                <a:latin typeface="Segoe UI"/>
              </a:rPr>
              <a:t>Troubleshoot issues without requiring physical access</a:t>
            </a:r>
          </a:p>
        </p:txBody>
      </p:sp>
      <p:sp>
        <p:nvSpPr>
          <p:cNvPr id="12" name="TextBox 11"/>
          <p:cNvSpPr txBox="1"/>
          <p:nvPr/>
        </p:nvSpPr>
        <p:spPr>
          <a:xfrm>
            <a:off x="1492754" y="2274207"/>
            <a:ext cx="4145377" cy="1142617"/>
          </a:xfrm>
          <a:prstGeom prst="rect">
            <a:avLst/>
          </a:prstGeom>
          <a:solidFill>
            <a:schemeClr val="tx2"/>
          </a:solidFill>
        </p:spPr>
        <p:txBody>
          <a:bodyPr wrap="square" lIns="134445" tIns="107556" rIns="134445" bIns="107556" rtlCol="0" anchor="ctr">
            <a:noAutofit/>
          </a:bodyPr>
          <a:lstStyle/>
          <a:p>
            <a:pPr defTabSz="685680">
              <a:lnSpc>
                <a:spcPct val="90000"/>
              </a:lnSpc>
              <a:spcAft>
                <a:spcPts val="441"/>
              </a:spcAft>
            </a:pPr>
            <a:r>
              <a:rPr lang="en-US" sz="1324" dirty="0">
                <a:solidFill>
                  <a:srgbClr val="FFFFFF"/>
                </a:solidFill>
                <a:latin typeface="Segoe UI"/>
              </a:rPr>
              <a:t>Works on both physical and virtual machines</a:t>
            </a:r>
          </a:p>
          <a:p>
            <a:pPr defTabSz="685680">
              <a:lnSpc>
                <a:spcPct val="90000"/>
              </a:lnSpc>
              <a:spcAft>
                <a:spcPts val="441"/>
              </a:spcAft>
            </a:pPr>
            <a:endParaRPr lang="en-US" sz="1324" dirty="0">
              <a:solidFill>
                <a:srgbClr val="FFFFFF"/>
              </a:solidFill>
              <a:latin typeface="Segoe UI"/>
            </a:endParaRPr>
          </a:p>
          <a:p>
            <a:pPr defTabSz="685680">
              <a:lnSpc>
                <a:spcPct val="90000"/>
              </a:lnSpc>
              <a:spcAft>
                <a:spcPts val="441"/>
              </a:spcAft>
            </a:pPr>
            <a:r>
              <a:rPr lang="en-US" sz="1324" dirty="0">
                <a:solidFill>
                  <a:srgbClr val="FFFFFF"/>
                </a:solidFill>
                <a:latin typeface="Segoe UI"/>
              </a:rPr>
              <a:t>Requires little additional infrastructure and can be set up using PowerShell or an </a:t>
            </a:r>
            <a:r>
              <a:rPr lang="en-US" sz="1324" dirty="0" err="1">
                <a:solidFill>
                  <a:srgbClr val="FFFFFF"/>
                </a:solidFill>
                <a:latin typeface="Segoe UI"/>
              </a:rPr>
              <a:t>unattend</a:t>
            </a:r>
            <a:r>
              <a:rPr lang="en-US" sz="1324" dirty="0">
                <a:solidFill>
                  <a:srgbClr val="FFFFFF"/>
                </a:solidFill>
                <a:latin typeface="Segoe UI"/>
              </a:rPr>
              <a:t> file</a:t>
            </a:r>
          </a:p>
        </p:txBody>
      </p:sp>
      <p:sp>
        <p:nvSpPr>
          <p:cNvPr id="13" name="TextBox 12"/>
          <p:cNvSpPr txBox="1"/>
          <p:nvPr/>
        </p:nvSpPr>
        <p:spPr>
          <a:xfrm>
            <a:off x="1491545" y="3488830"/>
            <a:ext cx="4146585" cy="1142617"/>
          </a:xfrm>
          <a:prstGeom prst="rect">
            <a:avLst/>
          </a:prstGeom>
          <a:solidFill>
            <a:schemeClr val="tx2"/>
          </a:solidFill>
        </p:spPr>
        <p:txBody>
          <a:bodyPr wrap="square" lIns="134445" tIns="107556" rIns="134445" bIns="107556" rtlCol="0" anchor="ctr">
            <a:noAutofit/>
          </a:bodyPr>
          <a:lstStyle/>
          <a:p>
            <a:pPr defTabSz="685680">
              <a:lnSpc>
                <a:spcPct val="90000"/>
              </a:lnSpc>
              <a:spcAft>
                <a:spcPts val="441"/>
              </a:spcAft>
            </a:pPr>
            <a:r>
              <a:rPr lang="en-US" sz="1324" dirty="0">
                <a:solidFill>
                  <a:srgbClr val="FFFFFF"/>
                </a:solidFill>
                <a:latin typeface="Segoe UI"/>
              </a:rPr>
              <a:t>Access to data is real-time and can be correlated with other diagnostic data to identify problems faster</a:t>
            </a:r>
          </a:p>
        </p:txBody>
      </p:sp>
      <p:sp>
        <p:nvSpPr>
          <p:cNvPr id="14" name="Rectangle 13"/>
          <p:cNvSpPr/>
          <p:nvPr/>
        </p:nvSpPr>
        <p:spPr bwMode="auto">
          <a:xfrm>
            <a:off x="5804409" y="1139957"/>
            <a:ext cx="1512502" cy="672223"/>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t" anchorCtr="0" compatLnSpc="1">
            <a:prstTxWarp prst="textNoShape">
              <a:avLst/>
            </a:prstTxWarp>
          </a:bodyPr>
          <a:lstStyle/>
          <a:p>
            <a:pPr algn="ctr" defTabSz="685427" fontAlgn="base">
              <a:spcBef>
                <a:spcPct val="0"/>
              </a:spcBef>
              <a:spcAft>
                <a:spcPct val="0"/>
              </a:spcAft>
            </a:pPr>
            <a:r>
              <a:rPr lang="en-US" sz="1176" dirty="0">
                <a:gradFill>
                  <a:gsLst>
                    <a:gs pos="16814">
                      <a:srgbClr val="FFFFFF"/>
                    </a:gs>
                    <a:gs pos="46000">
                      <a:srgbClr val="FFFFFF"/>
                    </a:gs>
                  </a:gsLst>
                  <a:lin ang="5400000" scaled="0"/>
                </a:gradFill>
                <a:latin typeface="Segoe UI"/>
              </a:rPr>
              <a:t>Physical Machines</a:t>
            </a:r>
          </a:p>
        </p:txBody>
      </p:sp>
      <p:sp>
        <p:nvSpPr>
          <p:cNvPr id="15" name="Rectangle 14"/>
          <p:cNvSpPr/>
          <p:nvPr/>
        </p:nvSpPr>
        <p:spPr bwMode="auto">
          <a:xfrm>
            <a:off x="7381101" y="1137307"/>
            <a:ext cx="1512502" cy="672223"/>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t" anchorCtr="0" compatLnSpc="1">
            <a:prstTxWarp prst="textNoShape">
              <a:avLst/>
            </a:prstTxWarp>
          </a:bodyPr>
          <a:lstStyle/>
          <a:p>
            <a:pPr algn="ctr" defTabSz="685427" fontAlgn="base">
              <a:spcBef>
                <a:spcPct val="0"/>
              </a:spcBef>
              <a:spcAft>
                <a:spcPct val="0"/>
              </a:spcAft>
            </a:pPr>
            <a:r>
              <a:rPr lang="en-US" sz="1176" dirty="0">
                <a:gradFill>
                  <a:gsLst>
                    <a:gs pos="16814">
                      <a:srgbClr val="FFFFFF"/>
                    </a:gs>
                    <a:gs pos="46000">
                      <a:srgbClr val="FFFFFF"/>
                    </a:gs>
                  </a:gsLst>
                  <a:lin ang="5400000" scaled="0"/>
                </a:gradFill>
                <a:latin typeface="Segoe UI"/>
              </a:rPr>
              <a:t>Virtual Machines</a:t>
            </a:r>
          </a:p>
        </p:txBody>
      </p:sp>
      <p:grpSp>
        <p:nvGrpSpPr>
          <p:cNvPr id="16" name="Group 15"/>
          <p:cNvGrpSpPr/>
          <p:nvPr/>
        </p:nvGrpSpPr>
        <p:grpSpPr bwMode="black">
          <a:xfrm>
            <a:off x="7893014" y="1391456"/>
            <a:ext cx="487489" cy="376317"/>
            <a:chOff x="7010400" y="2133600"/>
            <a:chExt cx="1379538" cy="1065213"/>
          </a:xfrm>
        </p:grpSpPr>
        <p:sp>
          <p:nvSpPr>
            <p:cNvPr id="17"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8"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9"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20"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21"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22"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23"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24"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25"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26"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27"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28"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29"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30"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31"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32"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33"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34"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35"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36"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37"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38"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39"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40"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41"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42"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43"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44"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45"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46"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47"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48"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49"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50"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51"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52"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53"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54"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55"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56"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57"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58"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59"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60"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61"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62"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63"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grpSp>
      <p:grpSp>
        <p:nvGrpSpPr>
          <p:cNvPr id="64" name="Group 63"/>
          <p:cNvGrpSpPr/>
          <p:nvPr/>
        </p:nvGrpSpPr>
        <p:grpSpPr bwMode="black">
          <a:xfrm>
            <a:off x="8394804" y="1391456"/>
            <a:ext cx="487489" cy="376317"/>
            <a:chOff x="7010400" y="2133600"/>
            <a:chExt cx="1379538" cy="1065213"/>
          </a:xfrm>
        </p:grpSpPr>
        <p:sp>
          <p:nvSpPr>
            <p:cNvPr id="65"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66"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67"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68"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69"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70"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71"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72"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73"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74"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75"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76"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77"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78"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79"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80"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81"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82"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83"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84"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85"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86"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87"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88"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89"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90"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91"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92"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93"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94"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95"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96"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97"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98"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99"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00"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01"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02"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03"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04"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05"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06"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07"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08"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09"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10"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11"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grpSp>
      <p:grpSp>
        <p:nvGrpSpPr>
          <p:cNvPr id="112" name="Group 111"/>
          <p:cNvGrpSpPr/>
          <p:nvPr/>
        </p:nvGrpSpPr>
        <p:grpSpPr bwMode="black">
          <a:xfrm>
            <a:off x="7391225" y="1391456"/>
            <a:ext cx="487489" cy="376317"/>
            <a:chOff x="7010400" y="2133600"/>
            <a:chExt cx="1379538" cy="1065213"/>
          </a:xfrm>
        </p:grpSpPr>
        <p:sp>
          <p:nvSpPr>
            <p:cNvPr id="113" name="Freeform 161"/>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14" name="Freeform 162"/>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15" name="Freeform 163"/>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16" name="Freeform 164"/>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17" name="Freeform 165"/>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18" name="Freeform 166"/>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19" name="Freeform 167"/>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20" name="Freeform 168"/>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21" name="Freeform 169"/>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22" name="Freeform 170"/>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23" name="Freeform 171"/>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24" name="Freeform 172"/>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25" name="Freeform 173"/>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26" name="Freeform 174"/>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27" name="Freeform 175"/>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28" name="Freeform 176"/>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29" name="Freeform 177"/>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30" name="Freeform 178"/>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31" name="Freeform 179"/>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32" name="Freeform 180"/>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33" name="Freeform 181"/>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34" name="Freeform 182"/>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35" name="Freeform 183"/>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36" name="Freeform 184"/>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37" name="Freeform 185"/>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38" name="Freeform 186"/>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39" name="Freeform 187"/>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40" name="Freeform 188"/>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41" name="Freeform 189"/>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42" name="Freeform 190"/>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43" name="Freeform 191"/>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44" name="Freeform 192"/>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45" name="Freeform 193"/>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46" name="Freeform 194"/>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47" name="Freeform 195"/>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48" name="Freeform 196"/>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49" name="Freeform 197"/>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50" name="Freeform 198"/>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51" name="Freeform 199"/>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52" name="Freeform 200"/>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53" name="Freeform 201"/>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54" name="Freeform 202"/>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55" name="Freeform 203"/>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56" name="Freeform 204"/>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57" name="Freeform 205"/>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58" name="Freeform 206"/>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59" name="Freeform 207"/>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grpSp>
      <p:sp>
        <p:nvSpPr>
          <p:cNvPr id="160" name="Freeform 207"/>
          <p:cNvSpPr>
            <a:spLocks noEditPoints="1"/>
          </p:cNvSpPr>
          <p:nvPr/>
        </p:nvSpPr>
        <p:spPr bwMode="black">
          <a:xfrm>
            <a:off x="5860428" y="1422021"/>
            <a:ext cx="423538" cy="31518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61" name="Freeform 160"/>
          <p:cNvSpPr>
            <a:spLocks noEditPoints="1"/>
          </p:cNvSpPr>
          <p:nvPr/>
        </p:nvSpPr>
        <p:spPr bwMode="black">
          <a:xfrm>
            <a:off x="6828540" y="1422021"/>
            <a:ext cx="423538" cy="31518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62" name="Freeform 207"/>
          <p:cNvSpPr>
            <a:spLocks noEditPoints="1"/>
          </p:cNvSpPr>
          <p:nvPr/>
        </p:nvSpPr>
        <p:spPr bwMode="black">
          <a:xfrm>
            <a:off x="6333189" y="1422021"/>
            <a:ext cx="423538" cy="315186"/>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63" name="Rectangle 162"/>
          <p:cNvSpPr/>
          <p:nvPr/>
        </p:nvSpPr>
        <p:spPr bwMode="auto">
          <a:xfrm>
            <a:off x="6420615" y="2534993"/>
            <a:ext cx="1907716" cy="112037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t" anchorCtr="0" compatLnSpc="1">
            <a:prstTxWarp prst="textNoShape">
              <a:avLst/>
            </a:prstTxWarp>
          </a:bodyPr>
          <a:lstStyle/>
          <a:p>
            <a:pPr algn="ctr" defTabSz="685427" fontAlgn="base">
              <a:spcBef>
                <a:spcPct val="0"/>
              </a:spcBef>
              <a:spcAft>
                <a:spcPct val="0"/>
              </a:spcAft>
            </a:pPr>
            <a:r>
              <a:rPr lang="en-US" sz="1324" dirty="0">
                <a:solidFill>
                  <a:srgbClr val="442359"/>
                </a:solidFill>
                <a:latin typeface="Segoe UI"/>
              </a:rPr>
              <a:t>ETW Collector</a:t>
            </a:r>
          </a:p>
        </p:txBody>
      </p:sp>
      <p:grpSp>
        <p:nvGrpSpPr>
          <p:cNvPr id="164" name="Group 163"/>
          <p:cNvGrpSpPr/>
          <p:nvPr/>
        </p:nvGrpSpPr>
        <p:grpSpPr bwMode="black">
          <a:xfrm>
            <a:off x="6532654" y="2887903"/>
            <a:ext cx="530215" cy="431353"/>
            <a:chOff x="5184775" y="225425"/>
            <a:chExt cx="1500188" cy="1220788"/>
          </a:xfrm>
          <a:solidFill>
            <a:srgbClr val="FFFFFF"/>
          </a:solidFill>
        </p:grpSpPr>
        <p:sp>
          <p:nvSpPr>
            <p:cNvPr id="165"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66" name="Oval 87"/>
            <p:cNvSpPr>
              <a:spLocks noChangeArrowheads="1"/>
            </p:cNvSpPr>
            <p:nvPr/>
          </p:nvSpPr>
          <p:spPr bwMode="black">
            <a:xfrm>
              <a:off x="5630863" y="812800"/>
              <a:ext cx="203200" cy="20320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67"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grpSp>
      <p:sp>
        <p:nvSpPr>
          <p:cNvPr id="168" name="Right Arrow 167"/>
          <p:cNvSpPr/>
          <p:nvPr/>
        </p:nvSpPr>
        <p:spPr bwMode="auto">
          <a:xfrm>
            <a:off x="7221476" y="3028605"/>
            <a:ext cx="447083" cy="149945"/>
          </a:xfrm>
          <a:prstGeom prst="righ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427" fontAlgn="base">
              <a:spcBef>
                <a:spcPct val="0"/>
              </a:spcBef>
              <a:spcAft>
                <a:spcPct val="0"/>
              </a:spcAft>
            </a:pPr>
            <a:endParaRPr lang="en-US" sz="1471" dirty="0">
              <a:gradFill>
                <a:gsLst>
                  <a:gs pos="16814">
                    <a:srgbClr val="FFFFFF"/>
                  </a:gs>
                  <a:gs pos="46000">
                    <a:srgbClr val="FFFFFF"/>
                  </a:gs>
                </a:gsLst>
                <a:lin ang="5400000" scaled="0"/>
              </a:gradFill>
              <a:latin typeface="Segoe UI"/>
            </a:endParaRPr>
          </a:p>
        </p:txBody>
      </p:sp>
      <p:sp>
        <p:nvSpPr>
          <p:cNvPr id="169" name="TextBox 168"/>
          <p:cNvSpPr txBox="1"/>
          <p:nvPr/>
        </p:nvSpPr>
        <p:spPr>
          <a:xfrm>
            <a:off x="7720519" y="3319255"/>
            <a:ext cx="573314" cy="329213"/>
          </a:xfrm>
          <a:prstGeom prst="rect">
            <a:avLst/>
          </a:prstGeom>
          <a:noFill/>
        </p:spPr>
        <p:txBody>
          <a:bodyPr wrap="none" lIns="0" tIns="0" rIns="0" bIns="0" rtlCol="0" anchor="ctr">
            <a:noAutofit/>
          </a:bodyPr>
          <a:lstStyle/>
          <a:p>
            <a:pPr algn="ctr" defTabSz="685680">
              <a:lnSpc>
                <a:spcPct val="90000"/>
              </a:lnSpc>
              <a:spcAft>
                <a:spcPts val="441"/>
              </a:spcAft>
            </a:pPr>
            <a:r>
              <a:rPr lang="en-US" sz="882" dirty="0">
                <a:gradFill>
                  <a:gsLst>
                    <a:gs pos="2917">
                      <a:srgbClr val="442359"/>
                    </a:gs>
                    <a:gs pos="30000">
                      <a:srgbClr val="442359"/>
                    </a:gs>
                  </a:gsLst>
                  <a:lin ang="5400000" scaled="0"/>
                </a:gradFill>
                <a:latin typeface="Segoe UI"/>
              </a:rPr>
              <a:t>ETL Files</a:t>
            </a:r>
          </a:p>
        </p:txBody>
      </p:sp>
      <p:sp>
        <p:nvSpPr>
          <p:cNvPr id="170" name="TextBox 169"/>
          <p:cNvSpPr txBox="1"/>
          <p:nvPr/>
        </p:nvSpPr>
        <p:spPr>
          <a:xfrm>
            <a:off x="6513061" y="3284909"/>
            <a:ext cx="573314" cy="329213"/>
          </a:xfrm>
          <a:prstGeom prst="rect">
            <a:avLst/>
          </a:prstGeom>
          <a:noFill/>
        </p:spPr>
        <p:txBody>
          <a:bodyPr wrap="none" lIns="0" tIns="0" rIns="0" bIns="0" rtlCol="0" anchor="ctr">
            <a:noAutofit/>
          </a:bodyPr>
          <a:lstStyle/>
          <a:p>
            <a:pPr algn="ctr" defTabSz="685680">
              <a:lnSpc>
                <a:spcPct val="90000"/>
              </a:lnSpc>
              <a:spcAft>
                <a:spcPts val="441"/>
              </a:spcAft>
            </a:pPr>
            <a:r>
              <a:rPr lang="en-US" sz="882" dirty="0">
                <a:gradFill>
                  <a:gsLst>
                    <a:gs pos="2917">
                      <a:srgbClr val="442359"/>
                    </a:gs>
                    <a:gs pos="30000">
                      <a:srgbClr val="442359"/>
                    </a:gs>
                  </a:gsLst>
                  <a:lin ang="5400000" scaled="0"/>
                </a:gradFill>
                <a:latin typeface="Segoe UI"/>
              </a:rPr>
              <a:t>Service</a:t>
            </a:r>
          </a:p>
        </p:txBody>
      </p:sp>
      <p:cxnSp>
        <p:nvCxnSpPr>
          <p:cNvPr id="171" name="Curved Connector 170"/>
          <p:cNvCxnSpPr/>
          <p:nvPr/>
        </p:nvCxnSpPr>
        <p:spPr>
          <a:xfrm rot="16200000" flipH="1">
            <a:off x="6439842" y="1948758"/>
            <a:ext cx="629605" cy="452317"/>
          </a:xfrm>
          <a:prstGeom prst="curvedConnector3">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urved Connector 171"/>
          <p:cNvCxnSpPr/>
          <p:nvPr/>
        </p:nvCxnSpPr>
        <p:spPr>
          <a:xfrm rot="5400000">
            <a:off x="7577372" y="1922961"/>
            <a:ext cx="661578" cy="511606"/>
          </a:xfrm>
          <a:prstGeom prst="curvedConnector3">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7040308" y="2019275"/>
            <a:ext cx="602232" cy="378145"/>
          </a:xfrm>
          <a:prstGeom prst="rect">
            <a:avLst/>
          </a:prstGeom>
          <a:noFill/>
        </p:spPr>
        <p:txBody>
          <a:bodyPr wrap="none" lIns="0" tIns="0" rIns="0" bIns="0" rtlCol="0" anchor="t">
            <a:noAutofit/>
          </a:bodyPr>
          <a:lstStyle/>
          <a:p>
            <a:pPr algn="ctr" defTabSz="685680">
              <a:lnSpc>
                <a:spcPct val="90000"/>
              </a:lnSpc>
              <a:spcAft>
                <a:spcPts val="441"/>
              </a:spcAft>
            </a:pPr>
            <a:r>
              <a:rPr lang="en-US" sz="1029" dirty="0">
                <a:solidFill>
                  <a:schemeClr val="bg1"/>
                </a:solidFill>
                <a:latin typeface="Segoe UI"/>
              </a:rPr>
              <a:t>ETW Messages</a:t>
            </a:r>
          </a:p>
        </p:txBody>
      </p:sp>
      <p:sp>
        <p:nvSpPr>
          <p:cNvPr id="174" name="Freeform 18"/>
          <p:cNvSpPr>
            <a:spLocks noEditPoints="1"/>
          </p:cNvSpPr>
          <p:nvPr/>
        </p:nvSpPr>
        <p:spPr bwMode="black">
          <a:xfrm>
            <a:off x="6753214" y="3933002"/>
            <a:ext cx="333158" cy="406451"/>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chemeClr val="tx2"/>
          </a:solidFill>
          <a:ln>
            <a:solidFill>
              <a:schemeClr val="bg1"/>
            </a:solidFill>
          </a:ln>
        </p:spPr>
        <p:txBody>
          <a:bodyPr vert="horz" wrap="square" lIns="60506" tIns="30254" rIns="60506" bIns="30254" numCol="1" anchor="t" anchorCtr="0" compatLnSpc="1">
            <a:prstTxWarp prst="textNoShape">
              <a:avLst/>
            </a:prstTxWarp>
          </a:bodyPr>
          <a:lstStyle/>
          <a:p>
            <a:pPr defTabSz="685680"/>
            <a:endParaRPr lang="en-US" sz="1176">
              <a:solidFill>
                <a:srgbClr val="442359"/>
              </a:solidFill>
              <a:latin typeface="Segoe UI"/>
            </a:endParaRPr>
          </a:p>
        </p:txBody>
      </p:sp>
      <p:grpSp>
        <p:nvGrpSpPr>
          <p:cNvPr id="175" name="Group 174"/>
          <p:cNvGrpSpPr/>
          <p:nvPr/>
        </p:nvGrpSpPr>
        <p:grpSpPr bwMode="black">
          <a:xfrm>
            <a:off x="6316506" y="4052724"/>
            <a:ext cx="370728" cy="286726"/>
            <a:chOff x="813584" y="4312262"/>
            <a:chExt cx="478309" cy="370027"/>
          </a:xfrm>
          <a:solidFill>
            <a:schemeClr val="tx2"/>
          </a:solidFill>
        </p:grpSpPr>
        <p:sp>
          <p:nvSpPr>
            <p:cNvPr id="176"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grpFill/>
            <a:ln>
              <a:solidFill>
                <a:schemeClr val="bg1"/>
              </a:solidFill>
            </a:ln>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sp>
          <p:nvSpPr>
            <p:cNvPr id="17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grpFill/>
            <a:ln>
              <a:solidFill>
                <a:schemeClr val="bg1"/>
              </a:solidFill>
            </a:ln>
          </p:spPr>
          <p:txBody>
            <a:bodyPr vert="horz" wrap="square" lIns="67222" tIns="33611" rIns="67222" bIns="33611" numCol="1" anchor="t" anchorCtr="0" compatLnSpc="1">
              <a:prstTxWarp prst="textNoShape">
                <a:avLst/>
              </a:prstTxWarp>
            </a:bodyPr>
            <a:lstStyle/>
            <a:p>
              <a:pPr defTabSz="685680"/>
              <a:endParaRPr lang="en-US" sz="1176">
                <a:solidFill>
                  <a:srgbClr val="442359"/>
                </a:solidFill>
                <a:latin typeface="Segoe UI"/>
              </a:endParaRPr>
            </a:p>
          </p:txBody>
        </p:sp>
      </p:grpSp>
      <p:sp>
        <p:nvSpPr>
          <p:cNvPr id="178" name="Freeform 8"/>
          <p:cNvSpPr>
            <a:spLocks noEditPoints="1"/>
          </p:cNvSpPr>
          <p:nvPr/>
        </p:nvSpPr>
        <p:spPr bwMode="black">
          <a:xfrm>
            <a:off x="7098818" y="3915886"/>
            <a:ext cx="423675" cy="423564"/>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2"/>
          </a:solidFill>
          <a:ln>
            <a:solidFill>
              <a:schemeClr val="bg1"/>
            </a:solidFill>
          </a:ln>
        </p:spPr>
        <p:txBody>
          <a:bodyPr vert="horz" wrap="square" lIns="60506" tIns="30254" rIns="60506" bIns="30254" numCol="1" anchor="t" anchorCtr="0" compatLnSpc="1">
            <a:prstTxWarp prst="textNoShape">
              <a:avLst/>
            </a:prstTxWarp>
          </a:bodyPr>
          <a:lstStyle/>
          <a:p>
            <a:pPr defTabSz="685680"/>
            <a:endParaRPr lang="en-US" sz="1176">
              <a:solidFill>
                <a:srgbClr val="442359"/>
              </a:solidFill>
              <a:latin typeface="Segoe UI"/>
            </a:endParaRPr>
          </a:p>
        </p:txBody>
      </p:sp>
      <p:sp>
        <p:nvSpPr>
          <p:cNvPr id="179" name="TextBox 178"/>
          <p:cNvSpPr txBox="1"/>
          <p:nvPr/>
        </p:nvSpPr>
        <p:spPr>
          <a:xfrm>
            <a:off x="6259215" y="4288522"/>
            <a:ext cx="1731245" cy="420923"/>
          </a:xfrm>
          <a:prstGeom prst="rect">
            <a:avLst/>
          </a:prstGeom>
          <a:noFill/>
        </p:spPr>
        <p:txBody>
          <a:bodyPr wrap="square" lIns="134445" tIns="107556" rIns="134445" bIns="107556" rtlCol="0">
            <a:spAutoFit/>
          </a:bodyPr>
          <a:lstStyle/>
          <a:p>
            <a:pPr defTabSz="685680">
              <a:lnSpc>
                <a:spcPct val="90000"/>
              </a:lnSpc>
              <a:spcAft>
                <a:spcPts val="441"/>
              </a:spcAft>
            </a:pPr>
            <a:r>
              <a:rPr lang="en-US" sz="1471" dirty="0">
                <a:solidFill>
                  <a:schemeClr val="bg1"/>
                </a:solidFill>
                <a:latin typeface="Segoe UI"/>
              </a:rPr>
              <a:t>Analysis Tools</a:t>
            </a:r>
          </a:p>
        </p:txBody>
      </p:sp>
      <p:cxnSp>
        <p:nvCxnSpPr>
          <p:cNvPr id="180" name="Elbow Connector 179"/>
          <p:cNvCxnSpPr/>
          <p:nvPr/>
        </p:nvCxnSpPr>
        <p:spPr>
          <a:xfrm rot="5400000" flipH="1" flipV="1">
            <a:off x="7655655" y="3790270"/>
            <a:ext cx="478366" cy="320594"/>
          </a:xfrm>
          <a:prstGeom prst="bentConnector3">
            <a:avLst>
              <a:gd name="adj1" fmla="val -516"/>
            </a:avLst>
          </a:prstGeom>
          <a:ln w="63500" cap="sq">
            <a:solidFill>
              <a:schemeClr val="bg1"/>
            </a:solidFill>
            <a:prstDash val="sysDot"/>
            <a:miter lim="800000"/>
            <a:headEnd type="none"/>
            <a:tailEnd type="triangle"/>
          </a:ln>
        </p:spPr>
        <p:style>
          <a:lnRef idx="1">
            <a:schemeClr val="accent1"/>
          </a:lnRef>
          <a:fillRef idx="0">
            <a:schemeClr val="accent1"/>
          </a:fillRef>
          <a:effectRef idx="0">
            <a:schemeClr val="accent1"/>
          </a:effectRef>
          <a:fontRef idx="minor">
            <a:schemeClr val="tx1"/>
          </a:fontRef>
        </p:style>
      </p:cxnSp>
      <p:pic>
        <p:nvPicPr>
          <p:cNvPr id="181" name="Picture 180"/>
          <p:cNvPicPr>
            <a:picLocks noChangeAspect="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827167" y="2900274"/>
            <a:ext cx="363211" cy="436945"/>
          </a:xfrm>
          <a:prstGeom prst="rect">
            <a:avLst/>
          </a:prstGeom>
        </p:spPr>
      </p:pic>
    </p:spTree>
    <p:extLst>
      <p:ext uri="{BB962C8B-B14F-4D97-AF65-F5344CB8AC3E}">
        <p14:creationId xmlns:p14="http://schemas.microsoft.com/office/powerpoint/2010/main" val="275153896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0779" y="-38911"/>
            <a:ext cx="1663430" cy="55593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6144" y="-956642"/>
            <a:ext cx="7847856" cy="7847856"/>
          </a:xfrm>
          <a:prstGeom prst="rect">
            <a:avLst/>
          </a:prstGeom>
        </p:spPr>
      </p:pic>
      <p:sp>
        <p:nvSpPr>
          <p:cNvPr id="3" name="Titolo 1"/>
          <p:cNvSpPr txBox="1">
            <a:spLocks/>
          </p:cNvSpPr>
          <p:nvPr/>
        </p:nvSpPr>
        <p:spPr>
          <a:xfrm>
            <a:off x="-4746808" y="1740090"/>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Management</a:t>
            </a:r>
            <a:endParaRPr lang="it-IT" sz="1350" dirty="0">
              <a:solidFill>
                <a:schemeClr val="bg1"/>
              </a:solidFill>
            </a:endParaRPr>
          </a:p>
        </p:txBody>
      </p:sp>
      <p:sp>
        <p:nvSpPr>
          <p:cNvPr id="4" name="Titolo 1"/>
          <p:cNvSpPr txBox="1">
            <a:spLocks/>
          </p:cNvSpPr>
          <p:nvPr/>
        </p:nvSpPr>
        <p:spPr>
          <a:xfrm>
            <a:off x="-4746808" y="2498726"/>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In Depth Troubleshooting</a:t>
            </a:r>
            <a:endParaRPr lang="it-IT" sz="1350" dirty="0">
              <a:solidFill>
                <a:schemeClr val="bg1"/>
              </a:solidFill>
            </a:endParaRPr>
          </a:p>
        </p:txBody>
      </p:sp>
      <p:sp>
        <p:nvSpPr>
          <p:cNvPr id="5" name="Titolo 1"/>
          <p:cNvSpPr txBox="1">
            <a:spLocks/>
          </p:cNvSpPr>
          <p:nvPr/>
        </p:nvSpPr>
        <p:spPr>
          <a:xfrm>
            <a:off x="-4746808" y="3255318"/>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A bit more?</a:t>
            </a:r>
            <a:endParaRPr lang="it-IT" sz="1350" dirty="0">
              <a:solidFill>
                <a:schemeClr val="bg1"/>
              </a:solidFill>
            </a:endParaRPr>
          </a:p>
        </p:txBody>
      </p:sp>
      <p:sp>
        <p:nvSpPr>
          <p:cNvPr id="6" name="Titolo 1"/>
          <p:cNvSpPr txBox="1">
            <a:spLocks/>
          </p:cNvSpPr>
          <p:nvPr/>
        </p:nvSpPr>
        <p:spPr>
          <a:xfrm>
            <a:off x="-4746808" y="4011910"/>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Q&amp;A</a:t>
            </a:r>
            <a:endParaRPr lang="it-IT" sz="1350" dirty="0">
              <a:solidFill>
                <a:schemeClr val="bg1"/>
              </a:solidFill>
            </a:endParaRPr>
          </a:p>
        </p:txBody>
      </p:sp>
      <p:sp>
        <p:nvSpPr>
          <p:cNvPr id="7" name="Titolo 1"/>
          <p:cNvSpPr txBox="1">
            <a:spLocks/>
          </p:cNvSpPr>
          <p:nvPr/>
        </p:nvSpPr>
        <p:spPr>
          <a:xfrm>
            <a:off x="-4746808" y="981454"/>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Packages, Advanced &amp; More</a:t>
            </a:r>
            <a:endParaRPr lang="it-IT" sz="1350" dirty="0">
              <a:solidFill>
                <a:schemeClr val="bg1"/>
              </a:solidFill>
            </a:endParaRPr>
          </a:p>
        </p:txBody>
      </p:sp>
      <p:sp>
        <p:nvSpPr>
          <p:cNvPr id="8" name="Titolo 1"/>
          <p:cNvSpPr txBox="1">
            <a:spLocks/>
          </p:cNvSpPr>
          <p:nvPr/>
        </p:nvSpPr>
        <p:spPr>
          <a:xfrm>
            <a:off x="-4746808" y="222818"/>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Introduction</a:t>
            </a:r>
            <a:endParaRPr lang="it-IT" sz="1350" dirty="0">
              <a:solidFill>
                <a:schemeClr val="bg1"/>
              </a:solidFill>
            </a:endParaRPr>
          </a:p>
        </p:txBody>
      </p:sp>
    </p:spTree>
    <p:extLst>
      <p:ext uri="{BB962C8B-B14F-4D97-AF65-F5344CB8AC3E}">
        <p14:creationId xmlns:p14="http://schemas.microsoft.com/office/powerpoint/2010/main" val="88571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629400"/>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New feature in Windows Server 2016</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A push operation, not pull</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Message Analyzer</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Or tool of choice...</a:t>
            </a:r>
            <a:endParaRPr lang="it-IT" sz="1500" dirty="0">
              <a:solidFill>
                <a:schemeClr val="bg1"/>
              </a:solidFill>
            </a:endParaRPr>
          </a:p>
        </p:txBody>
      </p:sp>
    </p:spTree>
    <p:extLst>
      <p:ext uri="{BB962C8B-B14F-4D97-AF65-F5344CB8AC3E}">
        <p14:creationId xmlns:p14="http://schemas.microsoft.com/office/powerpoint/2010/main" val="351318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6512" y="-452586"/>
            <a:ext cx="9180512" cy="6120341"/>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Kernel Debugging</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Also possible with Nano Server</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Over serial port</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Over TCP/IP</a:t>
            </a:r>
            <a:endParaRPr lang="it-IT" sz="1500" dirty="0">
              <a:solidFill>
                <a:schemeClr val="bg1"/>
              </a:solidFill>
            </a:endParaRPr>
          </a:p>
        </p:txBody>
      </p:sp>
      <p:sp>
        <p:nvSpPr>
          <p:cNvPr id="7" name="Titolo 1"/>
          <p:cNvSpPr txBox="1">
            <a:spLocks/>
          </p:cNvSpPr>
          <p:nvPr/>
        </p:nvSpPr>
        <p:spPr>
          <a:xfrm>
            <a:off x="881336" y="27530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Over FireWire</a:t>
            </a:r>
            <a:endParaRPr lang="it-IT" sz="1500" dirty="0">
              <a:solidFill>
                <a:schemeClr val="bg1"/>
              </a:solidFill>
            </a:endParaRPr>
          </a:p>
        </p:txBody>
      </p:sp>
      <p:sp>
        <p:nvSpPr>
          <p:cNvPr id="8" name="Titolo 1"/>
          <p:cNvSpPr txBox="1">
            <a:spLocks/>
          </p:cNvSpPr>
          <p:nvPr/>
        </p:nvSpPr>
        <p:spPr>
          <a:xfrm>
            <a:off x="881336" y="32674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Over USB</a:t>
            </a:r>
            <a:endParaRPr lang="it-IT" sz="1500" dirty="0">
              <a:solidFill>
                <a:schemeClr val="bg1"/>
              </a:solidFill>
            </a:endParaRPr>
          </a:p>
        </p:txBody>
      </p:sp>
      <p:sp>
        <p:nvSpPr>
          <p:cNvPr id="9" name="Titolo 1"/>
          <p:cNvSpPr txBox="1">
            <a:spLocks/>
          </p:cNvSpPr>
          <p:nvPr/>
        </p:nvSpPr>
        <p:spPr>
          <a:xfrm>
            <a:off x="881336" y="37817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Needs to be done upfront</a:t>
            </a:r>
            <a:endParaRPr lang="it-IT" sz="1500" dirty="0">
              <a:solidFill>
                <a:schemeClr val="bg1"/>
              </a:solidFill>
            </a:endParaRPr>
          </a:p>
        </p:txBody>
      </p:sp>
    </p:spTree>
    <p:extLst>
      <p:ext uri="{BB962C8B-B14F-4D97-AF65-F5344CB8AC3E}">
        <p14:creationId xmlns:p14="http://schemas.microsoft.com/office/powerpoint/2010/main" val="181966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pPr marL="0" indent="0">
              <a:buNone/>
            </a:pPr>
            <a:r>
              <a:rPr lang="en-US" dirty="0">
                <a:solidFill>
                  <a:srgbClr val="006400"/>
                </a:solidFill>
                <a:latin typeface="Lucida Console" panose="020B0609040504020204" pitchFamily="49" charset="0"/>
              </a:rPr>
              <a:t># deploy parameters for Serial </a:t>
            </a:r>
            <a:endParaRPr lang="en-US" dirty="0">
              <a:solidFill>
                <a:prstClr val="black"/>
              </a:solidFill>
              <a:latin typeface="Lucida Console" panose="020B0609040504020204" pitchFamily="49" charset="0"/>
            </a:endParaRPr>
          </a:p>
          <a:p>
            <a:pPr marL="0" indent="0">
              <a:buNone/>
            </a:pP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DebugMethod</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Serial</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DebugCOMPort</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1</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DebugBaudRate</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9600 </a:t>
            </a:r>
          </a:p>
          <a:p>
            <a:pPr marL="0" indent="0">
              <a:buNone/>
            </a:pPr>
            <a:r>
              <a:rPr lang="en-US" dirty="0">
                <a:solidFill>
                  <a:srgbClr val="006400"/>
                </a:solidFill>
                <a:latin typeface="Lucida Console" panose="020B0609040504020204" pitchFamily="49" charset="0"/>
              </a:rPr>
              <a:t># deploy parameters for TCP/IP</a:t>
            </a:r>
            <a:endPar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endParaRPr>
          </a:p>
          <a:p>
            <a:pPr marL="0" indent="0">
              <a:buNone/>
            </a:pP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DebugMethod</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Net</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DebugRemoteIP</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192.168.1.100</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DebugPort</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64000 </a:t>
            </a:r>
          </a:p>
          <a:p>
            <a:pPr marL="0" indent="0">
              <a:buNone/>
            </a:pPr>
            <a:r>
              <a:rPr lang="en-US" dirty="0">
                <a:solidFill>
                  <a:srgbClr val="006400"/>
                </a:solidFill>
                <a:latin typeface="Lucida Console" panose="020B0609040504020204" pitchFamily="49" charset="0"/>
              </a:rPr>
              <a:t># deploy parameters for FireWire</a:t>
            </a:r>
            <a:endPar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endParaRPr>
          </a:p>
          <a:p>
            <a:pPr marL="0" indent="0">
              <a:buNone/>
            </a:pP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DebugMethod</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1394</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DebugChannel</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3 </a:t>
            </a:r>
          </a:p>
          <a:p>
            <a:pPr marL="0" indent="0">
              <a:buNone/>
            </a:pPr>
            <a:r>
              <a:rPr lang="en-US" dirty="0">
                <a:solidFill>
                  <a:srgbClr val="006400"/>
                </a:solidFill>
                <a:latin typeface="Lucida Console" panose="020B0609040504020204" pitchFamily="49" charset="0"/>
              </a:rPr>
              <a:t># deploy parameters for USB</a:t>
            </a:r>
            <a:endPar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endParaRPr>
          </a:p>
          <a:p>
            <a:pPr marL="0" indent="0">
              <a:buNone/>
            </a:pP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DebugMethod</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USB</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DebugTargetName</a:t>
            </a:r>
            <a:r>
              <a:rPr lang="en-US" dirty="0">
                <a:latin typeface="Lucida Console" panose="020B0609040504020204" pitchFamily="49" charset="0"/>
                <a:ea typeface="Calibri" panose="020F0502020204030204" pitchFamily="34" charset="0"/>
                <a:cs typeface="Lucida Console" panose="020B0609040504020204" pitchFamily="49" charset="0"/>
              </a:rPr>
              <a:t> </a:t>
            </a:r>
            <a:r>
              <a:rPr lang="en-US" dirty="0">
                <a:solidFill>
                  <a:srgbClr val="8A2BE2"/>
                </a:solidFill>
                <a:latin typeface="Lucida Console" panose="020B0609040504020204" pitchFamily="49" charset="0"/>
                <a:ea typeface="Calibri" panose="020F0502020204030204" pitchFamily="34" charset="0"/>
                <a:cs typeface="Lucida Console" panose="020B0609040504020204" pitchFamily="49" charset="0"/>
              </a:rPr>
              <a:t>&lt;name&gt; </a:t>
            </a:r>
            <a:endParaRPr lang="en-US" dirty="0"/>
          </a:p>
          <a:p>
            <a:endParaRPr lang="en-US" dirty="0"/>
          </a:p>
        </p:txBody>
      </p:sp>
      <p:sp>
        <p:nvSpPr>
          <p:cNvPr id="2" name="Title 1"/>
          <p:cNvSpPr>
            <a:spLocks noGrp="1"/>
          </p:cNvSpPr>
          <p:nvPr>
            <p:ph type="title"/>
          </p:nvPr>
        </p:nvSpPr>
        <p:spPr>
          <a:xfrm>
            <a:off x="457200" y="-20538"/>
            <a:ext cx="8229600" cy="914400"/>
          </a:xfrm>
        </p:spPr>
        <p:txBody>
          <a:bodyPr/>
          <a:lstStyle/>
          <a:p>
            <a:r>
              <a:rPr lang="en-US" dirty="0"/>
              <a:t>Kernel Debugging</a:t>
            </a:r>
          </a:p>
        </p:txBody>
      </p:sp>
    </p:spTree>
    <p:extLst>
      <p:ext uri="{BB962C8B-B14F-4D97-AF65-F5344CB8AC3E}">
        <p14:creationId xmlns:p14="http://schemas.microsoft.com/office/powerpoint/2010/main" val="16282516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p:txBody>
          <a:bodyPr/>
          <a:lstStyle/>
          <a:p>
            <a:r>
              <a:rPr lang="en-US" dirty="0"/>
              <a:t>wpr.exe (windows performance recorder tool)</a:t>
            </a:r>
          </a:p>
          <a:p>
            <a:r>
              <a:rPr lang="en-US" dirty="0"/>
              <a:t>Event Tracing Management cmdlets</a:t>
            </a:r>
          </a:p>
          <a:p>
            <a:r>
              <a:rPr lang="en-US" dirty="0"/>
              <a:t>Typeperf.exe (</a:t>
            </a:r>
            <a:r>
              <a:rPr lang="en-US" dirty="0" err="1"/>
              <a:t>cmdline</a:t>
            </a:r>
            <a:r>
              <a:rPr lang="en-US" dirty="0"/>
              <a:t> equivalent of </a:t>
            </a:r>
            <a:r>
              <a:rPr lang="en-US" dirty="0" err="1"/>
              <a:t>perfmon</a:t>
            </a:r>
            <a:r>
              <a:rPr lang="en-US" dirty="0"/>
              <a:t> GUI)</a:t>
            </a:r>
          </a:p>
          <a:p>
            <a:r>
              <a:rPr lang="en-US" dirty="0"/>
              <a:t>Get-</a:t>
            </a:r>
            <a:r>
              <a:rPr lang="en-US" dirty="0" err="1"/>
              <a:t>Winevent</a:t>
            </a:r>
            <a:r>
              <a:rPr lang="en-US" dirty="0"/>
              <a:t> (remotely read event viewer)</a:t>
            </a:r>
          </a:p>
          <a:p>
            <a:r>
              <a:rPr lang="en-US" dirty="0"/>
              <a:t>Wevtutil.exe (Retrieve information from event logs and specific publishers)</a:t>
            </a:r>
          </a:p>
          <a:p>
            <a:pPr marL="285750" indent="-285750">
              <a:buFont typeface="Arial" panose="020B0604020202020204" pitchFamily="34" charset="0"/>
              <a:buChar char="•"/>
            </a:pPr>
            <a:endParaRPr lang="en-US" dirty="0"/>
          </a:p>
        </p:txBody>
      </p:sp>
      <p:sp>
        <p:nvSpPr>
          <p:cNvPr id="2" name="Title 1"/>
          <p:cNvSpPr>
            <a:spLocks noGrp="1"/>
          </p:cNvSpPr>
          <p:nvPr>
            <p:ph type="title"/>
          </p:nvPr>
        </p:nvSpPr>
        <p:spPr>
          <a:xfrm>
            <a:off x="457200" y="51470"/>
            <a:ext cx="8229600" cy="914400"/>
          </a:xfrm>
        </p:spPr>
        <p:txBody>
          <a:bodyPr/>
          <a:lstStyle/>
          <a:p>
            <a:r>
              <a:rPr lang="en-US" dirty="0"/>
              <a:t>Performance &amp; Event monitoring</a:t>
            </a:r>
          </a:p>
        </p:txBody>
      </p:sp>
    </p:spTree>
    <p:extLst>
      <p:ext uri="{BB962C8B-B14F-4D97-AF65-F5344CB8AC3E}">
        <p14:creationId xmlns:p14="http://schemas.microsoft.com/office/powerpoint/2010/main" val="40983098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2628" y="-763308"/>
            <a:ext cx="9196628" cy="6898718"/>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Emergency Management Service</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Serial Console interface in bootloader</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Enabled by default in most cases but...</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NOT in Nano Server</a:t>
            </a:r>
            <a:endParaRPr lang="it-IT" sz="1500" dirty="0">
              <a:solidFill>
                <a:schemeClr val="bg1"/>
              </a:solidFill>
            </a:endParaRPr>
          </a:p>
        </p:txBody>
      </p:sp>
      <p:sp>
        <p:nvSpPr>
          <p:cNvPr id="7" name="Titolo 1"/>
          <p:cNvSpPr txBox="1">
            <a:spLocks/>
          </p:cNvSpPr>
          <p:nvPr/>
        </p:nvSpPr>
        <p:spPr>
          <a:xfrm>
            <a:off x="881336" y="2753098"/>
            <a:ext cx="7344816" cy="447303"/>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en-US" sz="24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EnableEMS</a:t>
            </a:r>
            <a:r>
              <a:rPr lang="en-US" sz="2400" dirty="0">
                <a:latin typeface="Lucida Console" panose="020B0609040504020204" pitchFamily="49" charset="0"/>
                <a:ea typeface="Calibri" panose="020F0502020204030204" pitchFamily="34" charset="0"/>
                <a:cs typeface="Lucida Console" panose="020B0609040504020204" pitchFamily="49" charset="0"/>
              </a:rPr>
              <a:t> </a:t>
            </a:r>
            <a:r>
              <a:rPr lang="en-US" sz="24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EMSPort</a:t>
            </a:r>
            <a:r>
              <a:rPr lang="en-US" sz="2400" dirty="0">
                <a:latin typeface="Lucida Console" panose="020B0609040504020204" pitchFamily="49" charset="0"/>
                <a:ea typeface="Calibri" panose="020F0502020204030204" pitchFamily="34" charset="0"/>
                <a:cs typeface="Lucida Console" panose="020B0609040504020204" pitchFamily="49" charset="0"/>
              </a:rPr>
              <a:t> </a:t>
            </a:r>
            <a:r>
              <a:rPr lang="en-US" sz="2400"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3</a:t>
            </a:r>
            <a:r>
              <a:rPr lang="en-US" sz="2400" dirty="0">
                <a:latin typeface="Lucida Console" panose="020B0609040504020204" pitchFamily="49" charset="0"/>
                <a:ea typeface="Calibri" panose="020F0502020204030204" pitchFamily="34" charset="0"/>
                <a:cs typeface="Lucida Console" panose="020B0609040504020204" pitchFamily="49" charset="0"/>
              </a:rPr>
              <a:t> </a:t>
            </a:r>
            <a:r>
              <a:rPr lang="en-US" sz="2400" dirty="0">
                <a:solidFill>
                  <a:srgbClr val="000080"/>
                </a:solidFill>
                <a:latin typeface="Lucida Console" panose="020B0609040504020204" pitchFamily="49" charset="0"/>
                <a:ea typeface="Calibri" panose="020F0502020204030204" pitchFamily="34" charset="0"/>
                <a:cs typeface="Lucida Console" panose="020B0609040504020204" pitchFamily="49" charset="0"/>
              </a:rPr>
              <a:t>-</a:t>
            </a:r>
            <a:r>
              <a:rPr lang="en-US" sz="2400" dirty="0" err="1">
                <a:solidFill>
                  <a:srgbClr val="000080"/>
                </a:solidFill>
                <a:latin typeface="Lucida Console" panose="020B0609040504020204" pitchFamily="49" charset="0"/>
                <a:ea typeface="Calibri" panose="020F0502020204030204" pitchFamily="34" charset="0"/>
                <a:cs typeface="Lucida Console" panose="020B0609040504020204" pitchFamily="49" charset="0"/>
              </a:rPr>
              <a:t>EMSBaudRate</a:t>
            </a:r>
            <a:r>
              <a:rPr lang="en-US" sz="2400" dirty="0">
                <a:latin typeface="Lucida Console" panose="020B0609040504020204" pitchFamily="49" charset="0"/>
                <a:ea typeface="Calibri" panose="020F0502020204030204" pitchFamily="34" charset="0"/>
                <a:cs typeface="Lucida Console" panose="020B0609040504020204" pitchFamily="49" charset="0"/>
              </a:rPr>
              <a:t> </a:t>
            </a:r>
            <a:r>
              <a:rPr lang="en-US" sz="2400" dirty="0">
                <a:solidFill>
                  <a:srgbClr val="800080"/>
                </a:solidFill>
                <a:latin typeface="Lucida Console" panose="020B0609040504020204" pitchFamily="49" charset="0"/>
                <a:ea typeface="Calibri" panose="020F0502020204030204" pitchFamily="34" charset="0"/>
                <a:cs typeface="Lucida Console" panose="020B0609040504020204" pitchFamily="49" charset="0"/>
              </a:rPr>
              <a:t>9600 </a:t>
            </a:r>
            <a:endParaRPr lang="en-US" sz="1500" dirty="0"/>
          </a:p>
        </p:txBody>
      </p:sp>
    </p:spTree>
    <p:extLst>
      <p:ext uri="{BB962C8B-B14F-4D97-AF65-F5344CB8AC3E}">
        <p14:creationId xmlns:p14="http://schemas.microsoft.com/office/powerpoint/2010/main" val="213728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20000"/>
          </a:bodyPr>
          <a:lstStyle/>
          <a:p>
            <a:r>
              <a:rPr lang="en-US" dirty="0"/>
              <a:t>More</a:t>
            </a:r>
          </a:p>
        </p:txBody>
      </p:sp>
      <p:sp>
        <p:nvSpPr>
          <p:cNvPr id="2" name="Title 1"/>
          <p:cNvSpPr>
            <a:spLocks noGrp="1"/>
          </p:cNvSpPr>
          <p:nvPr>
            <p:ph type="title" idx="4294967295"/>
          </p:nvPr>
        </p:nvSpPr>
        <p:spPr>
          <a:xfrm>
            <a:off x="384673" y="1635646"/>
            <a:ext cx="7083425" cy="567848"/>
          </a:xfrm>
        </p:spPr>
        <p:txBody>
          <a:bodyPr>
            <a:normAutofit fontScale="90000"/>
          </a:bodyPr>
          <a:lstStyle/>
          <a:p>
            <a:r>
              <a:rPr lang="en-US" dirty="0"/>
              <a:t>A bit</a:t>
            </a:r>
          </a:p>
        </p:txBody>
      </p:sp>
    </p:spTree>
    <p:extLst>
      <p:ext uri="{BB962C8B-B14F-4D97-AF65-F5344CB8AC3E}">
        <p14:creationId xmlns:p14="http://schemas.microsoft.com/office/powerpoint/2010/main" val="174622948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9144000" cy="51435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50" dirty="0">
                <a:latin typeface="Arial Rounded MT Bold" panose="020F0704030504030204" pitchFamily="34" charset="0"/>
              </a:rPr>
              <a:t>MORE?</a:t>
            </a:r>
            <a:endParaRPr lang="en-US" sz="1350" dirty="0">
              <a:latin typeface="Arial Rounded MT Bold" panose="020F0704030504030204" pitchFamily="34" charset="0"/>
            </a:endParaRPr>
          </a:p>
        </p:txBody>
      </p:sp>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A bit more...</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400" dirty="0">
                <a:solidFill>
                  <a:schemeClr val="bg1"/>
                </a:solidFill>
              </a:rPr>
              <a:t>DISM – SetupComplete.cmd – Unattend.xml</a:t>
            </a:r>
            <a:endParaRPr lang="it-IT" sz="14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DNS Package – Needs to be enabled</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IIS – does not support everything</a:t>
            </a:r>
            <a:endParaRPr lang="it-IT" sz="1500" dirty="0">
              <a:solidFill>
                <a:schemeClr val="bg1"/>
              </a:solidFill>
            </a:endParaRPr>
          </a:p>
        </p:txBody>
      </p:sp>
      <p:sp>
        <p:nvSpPr>
          <p:cNvPr id="7" name="Titolo 1"/>
          <p:cNvSpPr txBox="1">
            <a:spLocks/>
          </p:cNvSpPr>
          <p:nvPr/>
        </p:nvSpPr>
        <p:spPr>
          <a:xfrm>
            <a:off x="881336" y="27530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Hyper-V – No RemoteFX</a:t>
            </a:r>
            <a:endParaRPr lang="it-IT" sz="1500" dirty="0">
              <a:solidFill>
                <a:schemeClr val="bg1"/>
              </a:solidFill>
            </a:endParaRPr>
          </a:p>
        </p:txBody>
      </p:sp>
      <p:sp>
        <p:nvSpPr>
          <p:cNvPr id="8" name="Titolo 1"/>
          <p:cNvSpPr txBox="1">
            <a:spLocks/>
          </p:cNvSpPr>
          <p:nvPr/>
        </p:nvSpPr>
        <p:spPr>
          <a:xfrm>
            <a:off x="881336" y="32674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Clustering – </a:t>
            </a:r>
            <a:r>
              <a:rPr lang="it-IT" sz="2400" dirty="0">
                <a:solidFill>
                  <a:schemeClr val="bg1"/>
                </a:solidFill>
              </a:rPr>
              <a:t>No cmdlets local on Nano Server</a:t>
            </a:r>
            <a:endParaRPr lang="it-IT" sz="1500" dirty="0">
              <a:solidFill>
                <a:schemeClr val="bg1"/>
              </a:solidFill>
            </a:endParaRPr>
          </a:p>
        </p:txBody>
      </p:sp>
      <p:sp>
        <p:nvSpPr>
          <p:cNvPr id="10" name="Titolo 1"/>
          <p:cNvSpPr txBox="1">
            <a:spLocks/>
          </p:cNvSpPr>
          <p:nvPr/>
        </p:nvSpPr>
        <p:spPr>
          <a:xfrm>
            <a:off x="881336" y="37817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Clustering – Only File / Hyper-V</a:t>
            </a:r>
            <a:endParaRPr lang="it-IT" sz="1500" dirty="0">
              <a:solidFill>
                <a:schemeClr val="bg1"/>
              </a:solidFill>
            </a:endParaRPr>
          </a:p>
        </p:txBody>
      </p:sp>
      <p:sp>
        <p:nvSpPr>
          <p:cNvPr id="11" name="Titolo 1"/>
          <p:cNvSpPr txBox="1">
            <a:spLocks/>
          </p:cNvSpPr>
          <p:nvPr/>
        </p:nvSpPr>
        <p:spPr>
          <a:xfrm>
            <a:off x="881336" y="42961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Accessing DFS – additional config</a:t>
            </a:r>
            <a:endParaRPr lang="it-IT" sz="1500" dirty="0">
              <a:solidFill>
                <a:schemeClr val="bg1"/>
              </a:solidFill>
            </a:endParaRPr>
          </a:p>
        </p:txBody>
      </p:sp>
    </p:spTree>
    <p:extLst>
      <p:ext uri="{BB962C8B-B14F-4D97-AF65-F5344CB8AC3E}">
        <p14:creationId xmlns:p14="http://schemas.microsoft.com/office/powerpoint/2010/main" val="78546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478"/>
            <a:ext cx="8229600" cy="914400"/>
          </a:xfrm>
        </p:spPr>
        <p:txBody>
          <a:bodyPr/>
          <a:lstStyle/>
          <a:p>
            <a:r>
              <a:rPr lang="en-US" dirty="0"/>
              <a:t>Want more?</a:t>
            </a:r>
          </a:p>
        </p:txBody>
      </p:sp>
      <p:sp>
        <p:nvSpPr>
          <p:cNvPr id="3" name="Content Placeholder 2"/>
          <p:cNvSpPr>
            <a:spLocks noGrp="1"/>
          </p:cNvSpPr>
          <p:nvPr>
            <p:ph sz="quarter" idx="11"/>
          </p:nvPr>
        </p:nvSpPr>
        <p:spPr/>
        <p:txBody>
          <a:bodyPr/>
          <a:lstStyle/>
          <a:p>
            <a:r>
              <a:rPr lang="en-US" dirty="0"/>
              <a:t>Nano Server Management for GUI Lovers</a:t>
            </a:r>
          </a:p>
          <a:p>
            <a:r>
              <a:rPr lang="en-US" dirty="0" err="1"/>
              <a:t>Aleksandar</a:t>
            </a:r>
            <a:r>
              <a:rPr lang="en-US" dirty="0"/>
              <a:t> Nikolic/Jan Egil Ring</a:t>
            </a:r>
          </a:p>
          <a:p>
            <a:r>
              <a:rPr lang="en-US" dirty="0"/>
              <a:t>Tomorrow 12:40 – 13:40 Room 3</a:t>
            </a:r>
          </a:p>
        </p:txBody>
      </p:sp>
    </p:spTree>
    <p:extLst>
      <p:ext uri="{BB962C8B-B14F-4D97-AF65-F5344CB8AC3E}">
        <p14:creationId xmlns:p14="http://schemas.microsoft.com/office/powerpoint/2010/main" val="11317810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720725" y="1131888"/>
            <a:ext cx="8423275" cy="2808287"/>
          </a:xfrm>
        </p:spPr>
        <p:txBody>
          <a:bodyPr>
            <a:normAutofit/>
          </a:bodyPr>
          <a:lstStyle/>
          <a:p>
            <a:pPr marL="0" indent="0">
              <a:buNone/>
            </a:pPr>
            <a:r>
              <a:rPr lang="en-US" sz="10000" dirty="0"/>
              <a:t>Thank you</a:t>
            </a:r>
          </a:p>
          <a:p>
            <a:pPr marL="0" indent="0">
              <a:buNone/>
            </a:pPr>
            <a:r>
              <a:rPr lang="en-US" sz="1800" dirty="0"/>
              <a:t>Download the </a:t>
            </a:r>
            <a:r>
              <a:rPr lang="en-US" sz="1800" dirty="0" err="1"/>
              <a:t>ebook</a:t>
            </a:r>
            <a:r>
              <a:rPr lang="en-US" sz="1800" dirty="0"/>
              <a:t> @</a:t>
            </a:r>
          </a:p>
          <a:p>
            <a:pPr marL="0" indent="0">
              <a:buNone/>
            </a:pPr>
            <a:r>
              <a:rPr lang="en-US" sz="1800" dirty="0"/>
              <a:t>https://hyperv.veeam.com/windows-nano-server-all-you-need-to-know-7708/</a:t>
            </a:r>
            <a:endParaRPr lang="ru-RU" sz="1800" dirty="0"/>
          </a:p>
        </p:txBody>
      </p:sp>
    </p:spTree>
    <p:extLst>
      <p:ext uri="{BB962C8B-B14F-4D97-AF65-F5344CB8AC3E}">
        <p14:creationId xmlns:p14="http://schemas.microsoft.com/office/powerpoint/2010/main" val="567334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88938" y="771550"/>
            <a:ext cx="8364537" cy="3718149"/>
          </a:xfrm>
        </p:spPr>
        <p:txBody>
          <a:bodyPr/>
          <a:lstStyle/>
          <a:p>
            <a:pPr marL="0" indent="0">
              <a:buNone/>
            </a:pPr>
            <a:r>
              <a:rPr lang="en-US" sz="1800" dirty="0"/>
              <a:t>Slide 4: </a:t>
            </a:r>
            <a:r>
              <a:rPr lang="en-US" sz="1800" dirty="0">
                <a:hlinkClick r:id="rId2"/>
              </a:rPr>
              <a:t>https://www.flickr.com/photos/77144005@N00/29789408/</a:t>
            </a:r>
            <a:endParaRPr lang="en-US" sz="1800" dirty="0"/>
          </a:p>
          <a:p>
            <a:pPr marL="0" indent="0">
              <a:buNone/>
            </a:pPr>
            <a:r>
              <a:rPr lang="en-US" sz="1800" dirty="0"/>
              <a:t>Slide 6, 40: </a:t>
            </a:r>
            <a:r>
              <a:rPr lang="en-US" sz="1800" dirty="0">
                <a:hlinkClick r:id="rId3"/>
              </a:rPr>
              <a:t>http://www.flickr.com/photos/49462908@N00/3556697439/</a:t>
            </a:r>
            <a:endParaRPr lang="en-US" sz="1800" dirty="0"/>
          </a:p>
          <a:p>
            <a:pPr marL="0" indent="0">
              <a:buNone/>
            </a:pPr>
            <a:r>
              <a:rPr lang="en-US" sz="1800" dirty="0"/>
              <a:t>Slide 7: </a:t>
            </a:r>
            <a:r>
              <a:rPr lang="en-US" sz="1800" dirty="0">
                <a:hlinkClick r:id="rId4"/>
              </a:rPr>
              <a:t>https://www.flickr.com/photos/tie_ler/5969283186/</a:t>
            </a:r>
            <a:endParaRPr lang="en-US" sz="1800" dirty="0"/>
          </a:p>
          <a:p>
            <a:pPr marL="0" indent="0">
              <a:buNone/>
            </a:pPr>
            <a:r>
              <a:rPr lang="en-US" sz="1800" dirty="0"/>
              <a:t>Slide 8: </a:t>
            </a:r>
            <a:r>
              <a:rPr lang="en-US" sz="1800" dirty="0">
                <a:hlinkClick r:id="rId5"/>
              </a:rPr>
              <a:t>https://www.flickr.com/photos/107563722@N04/25156347003/</a:t>
            </a:r>
            <a:endParaRPr lang="en-US" sz="1800" dirty="0"/>
          </a:p>
          <a:p>
            <a:pPr marL="0" indent="0">
              <a:buNone/>
            </a:pPr>
            <a:r>
              <a:rPr lang="en-US" sz="1800" dirty="0"/>
              <a:t>Slide 9: </a:t>
            </a:r>
            <a:r>
              <a:rPr lang="en-US" sz="1800" dirty="0">
                <a:hlinkClick r:id="rId6"/>
              </a:rPr>
              <a:t>https://www.flickr.com/photos/116451027@N08/26133978331/</a:t>
            </a:r>
            <a:endParaRPr lang="en-US" sz="1800" dirty="0"/>
          </a:p>
          <a:p>
            <a:pPr marL="0" indent="0">
              <a:buNone/>
            </a:pPr>
            <a:r>
              <a:rPr lang="en-US" sz="1800" dirty="0"/>
              <a:t>Slide 19: </a:t>
            </a:r>
            <a:r>
              <a:rPr lang="en-US" sz="1800" dirty="0">
                <a:hlinkClick r:id="rId7"/>
              </a:rPr>
              <a:t>https://www.flickr.com/photos/46191841@N00/3734200307/</a:t>
            </a:r>
            <a:endParaRPr lang="en-US" sz="1800" dirty="0"/>
          </a:p>
          <a:p>
            <a:pPr marL="0" indent="0">
              <a:buNone/>
            </a:pPr>
            <a:r>
              <a:rPr lang="en-US" sz="1800" dirty="0"/>
              <a:t>Slide 24: </a:t>
            </a:r>
            <a:r>
              <a:rPr lang="en-US" sz="1800" dirty="0">
                <a:hlinkClick r:id="rId8"/>
              </a:rPr>
              <a:t>https://www.flickr.com/photos/35034358326@N01/1069893367/</a:t>
            </a:r>
            <a:endParaRPr lang="en-US" sz="1800" dirty="0"/>
          </a:p>
          <a:p>
            <a:pPr marL="0" indent="0">
              <a:buNone/>
            </a:pPr>
            <a:r>
              <a:rPr lang="en-US" sz="1800" dirty="0"/>
              <a:t>Slide 28: </a:t>
            </a:r>
            <a:r>
              <a:rPr lang="en-US" sz="1800" dirty="0">
                <a:hlinkClick r:id="rId9"/>
              </a:rPr>
              <a:t>https://www.flickr.com/photos/flyzipper/107043835/</a:t>
            </a:r>
            <a:endParaRPr lang="en-US" sz="1800" dirty="0"/>
          </a:p>
          <a:p>
            <a:pPr marL="0" indent="0">
              <a:buNone/>
            </a:pPr>
            <a:r>
              <a:rPr lang="en-US" sz="1800" dirty="0"/>
              <a:t>Slide 29: </a:t>
            </a:r>
            <a:r>
              <a:rPr lang="en-US" sz="1800" dirty="0">
                <a:hlinkClick r:id="rId10"/>
              </a:rPr>
              <a:t>https://www.flickr.com/photos/altemark/1598056760/in/photostream/</a:t>
            </a:r>
            <a:endParaRPr lang="en-US" sz="1800" dirty="0"/>
          </a:p>
          <a:p>
            <a:pPr marL="0" indent="0">
              <a:buNone/>
            </a:pPr>
            <a:r>
              <a:rPr lang="en-US" sz="1800" dirty="0"/>
              <a:t>Slide 30: </a:t>
            </a:r>
            <a:r>
              <a:rPr lang="en-US" sz="1800" dirty="0">
                <a:hlinkClick r:id="rId11"/>
              </a:rPr>
              <a:t>https://www.flickr.com/photos/7160940@N02/9217848637/</a:t>
            </a:r>
            <a:endParaRPr lang="en-US" sz="1800" dirty="0"/>
          </a:p>
          <a:p>
            <a:pPr marL="0" indent="0">
              <a:buNone/>
            </a:pPr>
            <a:r>
              <a:rPr lang="en-US" sz="1800" dirty="0"/>
              <a:t>Slide 33: </a:t>
            </a:r>
            <a:r>
              <a:rPr lang="en-US" sz="1800" dirty="0">
                <a:hlinkClick r:id="rId12"/>
              </a:rPr>
              <a:t>https://www.flickr.com/photos/39442289@N00/2340521934/</a:t>
            </a:r>
            <a:endParaRPr lang="en-US" sz="1800" dirty="0"/>
          </a:p>
          <a:p>
            <a:pPr marL="0" indent="0">
              <a:buNone/>
            </a:pPr>
            <a:r>
              <a:rPr lang="en-US" sz="1800" dirty="0"/>
              <a:t>Slide 39: </a:t>
            </a:r>
            <a:r>
              <a:rPr lang="en-US" sz="1800" dirty="0">
                <a:hlinkClick r:id="rId13"/>
              </a:rPr>
              <a:t>https://www.flickr.com/photos/tampaempire/4420936023/</a:t>
            </a:r>
            <a:endParaRPr lang="en-US" sz="1800" dirty="0"/>
          </a:p>
          <a:p>
            <a:pPr marL="0" indent="0">
              <a:buNone/>
            </a:pPr>
            <a:r>
              <a:rPr lang="en-US" sz="1800" dirty="0"/>
              <a:t>Slide 43: </a:t>
            </a:r>
            <a:r>
              <a:rPr lang="en-US" sz="1800" dirty="0">
                <a:hlinkClick r:id="rId14"/>
              </a:rPr>
              <a:t>https://www.flickr.com/photos/10581663@N08/23974926883/</a:t>
            </a:r>
            <a:endParaRPr lang="en-US" sz="1800" dirty="0"/>
          </a:p>
          <a:p>
            <a:endParaRPr lang="en-US" dirty="0"/>
          </a:p>
          <a:p>
            <a:endParaRPr lang="en-US" dirty="0"/>
          </a:p>
          <a:p>
            <a:endParaRPr lang="en-US" dirty="0"/>
          </a:p>
          <a:p>
            <a:endParaRPr lang="en-US" dirty="0"/>
          </a:p>
          <a:p>
            <a:endParaRPr lang="en-US" dirty="0"/>
          </a:p>
          <a:p>
            <a:endParaRPr lang="en-US" dirty="0"/>
          </a:p>
        </p:txBody>
      </p:sp>
      <p:sp>
        <p:nvSpPr>
          <p:cNvPr id="2" name="Title 1"/>
          <p:cNvSpPr>
            <a:spLocks noGrp="1"/>
          </p:cNvSpPr>
          <p:nvPr>
            <p:ph type="title"/>
          </p:nvPr>
        </p:nvSpPr>
        <p:spPr>
          <a:xfrm>
            <a:off x="457200" y="1166"/>
            <a:ext cx="8229600" cy="914400"/>
          </a:xfrm>
        </p:spPr>
        <p:txBody>
          <a:bodyPr/>
          <a:lstStyle/>
          <a:p>
            <a:r>
              <a:rPr lang="en-US" dirty="0"/>
              <a:t>Picture References</a:t>
            </a:r>
          </a:p>
        </p:txBody>
      </p:sp>
    </p:spTree>
    <p:extLst>
      <p:ext uri="{BB962C8B-B14F-4D97-AF65-F5344CB8AC3E}">
        <p14:creationId xmlns:p14="http://schemas.microsoft.com/office/powerpoint/2010/main" val="21516216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fontScale="92500" lnSpcReduction="20000"/>
          </a:bodyPr>
          <a:lstStyle/>
          <a:p>
            <a:r>
              <a:rPr lang="en-US" dirty="0"/>
              <a:t>Aka: the basics</a:t>
            </a:r>
          </a:p>
        </p:txBody>
      </p:sp>
      <p:sp>
        <p:nvSpPr>
          <p:cNvPr id="2" name="Title 1"/>
          <p:cNvSpPr>
            <a:spLocks noGrp="1"/>
          </p:cNvSpPr>
          <p:nvPr>
            <p:ph type="title" idx="4294967295"/>
          </p:nvPr>
        </p:nvSpPr>
        <p:spPr>
          <a:xfrm>
            <a:off x="384673" y="1489075"/>
            <a:ext cx="7083425" cy="1082675"/>
          </a:xfrm>
        </p:spPr>
        <p:txBody>
          <a:bodyPr/>
          <a:lstStyle/>
          <a:p>
            <a:r>
              <a:rPr lang="en-US" dirty="0"/>
              <a:t>Introduction</a:t>
            </a:r>
          </a:p>
        </p:txBody>
      </p:sp>
    </p:spTree>
    <p:extLst>
      <p:ext uri="{BB962C8B-B14F-4D97-AF65-F5344CB8AC3E}">
        <p14:creationId xmlns:p14="http://schemas.microsoft.com/office/powerpoint/2010/main" val="404106902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6512" y="-452586"/>
            <a:ext cx="9180512" cy="6120341"/>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A Headless, 64-bit Server</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NOT an installation option</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Packages</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Intented for «Cloud Fabrics»</a:t>
            </a:r>
            <a:endParaRPr lang="it-IT" sz="1500" dirty="0">
              <a:solidFill>
                <a:schemeClr val="bg1"/>
              </a:solidFill>
            </a:endParaRPr>
          </a:p>
        </p:txBody>
      </p:sp>
      <p:sp>
        <p:nvSpPr>
          <p:cNvPr id="7" name="Titolo 1"/>
          <p:cNvSpPr txBox="1">
            <a:spLocks/>
          </p:cNvSpPr>
          <p:nvPr/>
        </p:nvSpPr>
        <p:spPr>
          <a:xfrm>
            <a:off x="881336" y="27530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Intended for «Born-in-the-Cloud» apps</a:t>
            </a:r>
            <a:endParaRPr lang="it-IT" sz="1500" dirty="0">
              <a:solidFill>
                <a:schemeClr val="bg1"/>
              </a:solidFill>
            </a:endParaRPr>
          </a:p>
        </p:txBody>
      </p:sp>
    </p:spTree>
    <p:extLst>
      <p:ext uri="{BB962C8B-B14F-4D97-AF65-F5344CB8AC3E}">
        <p14:creationId xmlns:p14="http://schemas.microsoft.com/office/powerpoint/2010/main" val="244958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090047"/>
          </a:xfrm>
          <a:prstGeom prst="rect">
            <a:avLst/>
          </a:prstGeom>
        </p:spPr>
      </p:pic>
      <p:sp>
        <p:nvSpPr>
          <p:cNvPr id="3" name="Titolo 1"/>
          <p:cNvSpPr txBox="1">
            <a:spLocks/>
          </p:cNvSpPr>
          <p:nvPr/>
        </p:nvSpPr>
        <p:spPr>
          <a:xfrm>
            <a:off x="881336" y="6956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Rebooting impacts business</a:t>
            </a:r>
            <a:endParaRPr lang="it-IT" sz="1500" dirty="0">
              <a:solidFill>
                <a:schemeClr val="bg1"/>
              </a:solidFill>
            </a:endParaRPr>
          </a:p>
        </p:txBody>
      </p:sp>
      <p:sp>
        <p:nvSpPr>
          <p:cNvPr id="4" name="Titolo 1"/>
          <p:cNvSpPr txBox="1">
            <a:spLocks/>
          </p:cNvSpPr>
          <p:nvPr/>
        </p:nvSpPr>
        <p:spPr>
          <a:xfrm>
            <a:off x="881336" y="12100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Server images too big</a:t>
            </a:r>
            <a:endParaRPr lang="it-IT" sz="1500" dirty="0">
              <a:solidFill>
                <a:schemeClr val="bg1"/>
              </a:solidFill>
            </a:endParaRPr>
          </a:p>
        </p:txBody>
      </p:sp>
      <p:sp>
        <p:nvSpPr>
          <p:cNvPr id="5" name="Titolo 1"/>
          <p:cNvSpPr txBox="1">
            <a:spLocks/>
          </p:cNvSpPr>
          <p:nvPr/>
        </p:nvSpPr>
        <p:spPr>
          <a:xfrm>
            <a:off x="881336" y="172439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High infrastructure requirements</a:t>
            </a:r>
            <a:endParaRPr lang="it-IT" sz="1500" dirty="0">
              <a:solidFill>
                <a:schemeClr val="bg1"/>
              </a:solidFill>
            </a:endParaRPr>
          </a:p>
        </p:txBody>
      </p:sp>
      <p:sp>
        <p:nvSpPr>
          <p:cNvPr id="6" name="Titolo 1"/>
          <p:cNvSpPr txBox="1">
            <a:spLocks/>
          </p:cNvSpPr>
          <p:nvPr/>
        </p:nvSpPr>
        <p:spPr>
          <a:xfrm>
            <a:off x="881336" y="2238748"/>
            <a:ext cx="7344816" cy="447303"/>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ctr"/>
            <a:r>
              <a:rPr lang="it-IT" sz="2700" dirty="0">
                <a:solidFill>
                  <a:schemeClr val="bg1"/>
                </a:solidFill>
              </a:rPr>
              <a:t>Security impact</a:t>
            </a:r>
            <a:endParaRPr lang="it-IT" sz="1500" dirty="0">
              <a:solidFill>
                <a:schemeClr val="bg1"/>
              </a:solidFill>
            </a:endParaRPr>
          </a:p>
        </p:txBody>
      </p:sp>
    </p:spTree>
    <p:extLst>
      <p:ext uri="{BB962C8B-B14F-4D97-AF65-F5344CB8AC3E}">
        <p14:creationId xmlns:p14="http://schemas.microsoft.com/office/powerpoint/2010/main" val="107091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16416" y="-327992"/>
            <a:ext cx="9160416" cy="6106944"/>
          </a:xfrm>
          <a:prstGeom prst="rect">
            <a:avLst/>
          </a:prstGeom>
        </p:spPr>
      </p:pic>
      <p:sp>
        <p:nvSpPr>
          <p:cNvPr id="2" name="Title 1"/>
          <p:cNvSpPr>
            <a:spLocks noGrp="1"/>
          </p:cNvSpPr>
          <p:nvPr>
            <p:ph type="title"/>
          </p:nvPr>
        </p:nvSpPr>
        <p:spPr/>
        <p:txBody>
          <a:bodyPr>
            <a:normAutofit/>
          </a:bodyPr>
          <a:lstStyle/>
          <a:p>
            <a:r>
              <a:rPr lang="en-US" dirty="0"/>
              <a:t>As it is today…</a:t>
            </a:r>
          </a:p>
        </p:txBody>
      </p:sp>
      <p:sp>
        <p:nvSpPr>
          <p:cNvPr id="4" name="Rectangle 3"/>
          <p:cNvSpPr/>
          <p:nvPr/>
        </p:nvSpPr>
        <p:spPr bwMode="auto">
          <a:xfrm>
            <a:off x="383358" y="2462270"/>
            <a:ext cx="1277572" cy="1493069"/>
          </a:xfrm>
          <a:prstGeom prst="rect">
            <a:avLst/>
          </a:prstGeom>
          <a:solidFill>
            <a:srgbClr val="68D7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r>
              <a:rPr lang="en-US" sz="1730" dirty="0">
                <a:gradFill>
                  <a:gsLst>
                    <a:gs pos="0">
                      <a:srgbClr val="FFFFFF"/>
                    </a:gs>
                    <a:gs pos="100000">
                      <a:srgbClr val="FFFFFF"/>
                    </a:gs>
                  </a:gsLst>
                  <a:lin ang="5400000" scaled="0"/>
                </a:gradFill>
                <a:latin typeface="Segoe UI"/>
                <a:ea typeface="Segoe UI" pitchFamily="34" charset="0"/>
                <a:cs typeface="Segoe UI" pitchFamily="34" charset="0"/>
              </a:rPr>
              <a:t>Windows/</a:t>
            </a:r>
            <a:br>
              <a:rPr lang="en-US" sz="1730" dirty="0">
                <a:gradFill>
                  <a:gsLst>
                    <a:gs pos="0">
                      <a:srgbClr val="FFFFFF"/>
                    </a:gs>
                    <a:gs pos="100000">
                      <a:srgbClr val="FFFFFF"/>
                    </a:gs>
                  </a:gsLst>
                  <a:lin ang="5400000" scaled="0"/>
                </a:gradFill>
                <a:latin typeface="Segoe UI"/>
                <a:ea typeface="Segoe UI" pitchFamily="34" charset="0"/>
                <a:cs typeface="Segoe UI" pitchFamily="34" charset="0"/>
              </a:rPr>
            </a:br>
            <a:r>
              <a:rPr lang="en-US" sz="1730" dirty="0">
                <a:gradFill>
                  <a:gsLst>
                    <a:gs pos="0">
                      <a:srgbClr val="FFFFFF"/>
                    </a:gs>
                    <a:gs pos="100000">
                      <a:srgbClr val="FFFFFF"/>
                    </a:gs>
                  </a:gsLst>
                  <a:lin ang="5400000" scaled="0"/>
                </a:gradFill>
                <a:latin typeface="Segoe UI"/>
                <a:ea typeface="Segoe UI" pitchFamily="34" charset="0"/>
                <a:cs typeface="Segoe UI" pitchFamily="34" charset="0"/>
              </a:rPr>
              <a:t>Windows NT</a:t>
            </a:r>
          </a:p>
        </p:txBody>
      </p:sp>
      <p:sp>
        <p:nvSpPr>
          <p:cNvPr id="5" name="TextBox 4"/>
          <p:cNvSpPr txBox="1"/>
          <p:nvPr/>
        </p:nvSpPr>
        <p:spPr>
          <a:xfrm>
            <a:off x="256328" y="3955337"/>
            <a:ext cx="2031111" cy="612440"/>
          </a:xfrm>
          <a:prstGeom prst="rect">
            <a:avLst/>
          </a:prstGeom>
          <a:noFill/>
        </p:spPr>
        <p:txBody>
          <a:bodyPr wrap="square" lIns="131820" tIns="105456" rIns="131820" bIns="105456" rtlCol="0">
            <a:spAutoFit/>
          </a:bodyPr>
          <a:lstStyle/>
          <a:p>
            <a:pPr defTabSz="672300">
              <a:lnSpc>
                <a:spcPct val="90000"/>
              </a:lnSpc>
              <a:spcAft>
                <a:spcPts val="432"/>
              </a:spcAft>
              <a:defRPr/>
            </a:pPr>
            <a:r>
              <a:rPr lang="en-US" sz="1442" dirty="0">
                <a:solidFill>
                  <a:schemeClr val="bg1"/>
                </a:solidFill>
                <a:latin typeface="Segoe UI"/>
              </a:rPr>
              <a:t>Windows NT to</a:t>
            </a:r>
            <a:br>
              <a:rPr lang="en-US" sz="1442" dirty="0">
                <a:solidFill>
                  <a:schemeClr val="bg1"/>
                </a:solidFill>
                <a:latin typeface="Segoe UI"/>
              </a:rPr>
            </a:br>
            <a:r>
              <a:rPr lang="en-US" sz="1442" dirty="0">
                <a:solidFill>
                  <a:schemeClr val="bg1"/>
                </a:solidFill>
                <a:latin typeface="Segoe UI"/>
              </a:rPr>
              <a:t>Windows Server 2003</a:t>
            </a:r>
          </a:p>
        </p:txBody>
      </p:sp>
      <p:sp>
        <p:nvSpPr>
          <p:cNvPr id="6" name="Rectangle 5"/>
          <p:cNvSpPr/>
          <p:nvPr/>
        </p:nvSpPr>
        <p:spPr bwMode="auto">
          <a:xfrm>
            <a:off x="383358" y="1629871"/>
            <a:ext cx="1277573" cy="811548"/>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r>
              <a:rPr lang="en-US" sz="1730" dirty="0">
                <a:gradFill>
                  <a:gsLst>
                    <a:gs pos="0">
                      <a:srgbClr val="FFFFFF"/>
                    </a:gs>
                    <a:gs pos="100000">
                      <a:srgbClr val="FFFFFF"/>
                    </a:gs>
                  </a:gsLst>
                  <a:lin ang="5400000" scaled="0"/>
                </a:gradFill>
                <a:latin typeface="Segoe UI"/>
                <a:ea typeface="Segoe UI" pitchFamily="34" charset="0"/>
                <a:cs typeface="Segoe UI" pitchFamily="34" charset="0"/>
              </a:rPr>
              <a:t>Roles and Features</a:t>
            </a:r>
          </a:p>
        </p:txBody>
      </p:sp>
      <p:sp>
        <p:nvSpPr>
          <p:cNvPr id="7" name="Rectangle 6"/>
          <p:cNvSpPr/>
          <p:nvPr/>
        </p:nvSpPr>
        <p:spPr bwMode="auto">
          <a:xfrm>
            <a:off x="3476430" y="1984757"/>
            <a:ext cx="1278658" cy="1970581"/>
          </a:xfrm>
          <a:prstGeom prst="rect">
            <a:avLst/>
          </a:prstGeom>
          <a:solidFill>
            <a:srgbClr val="68D7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r>
              <a:rPr lang="en-US" sz="1730" dirty="0">
                <a:gradFill>
                  <a:gsLst>
                    <a:gs pos="0">
                      <a:srgbClr val="FFFFFF"/>
                    </a:gs>
                    <a:gs pos="100000">
                      <a:srgbClr val="FFFFFF"/>
                    </a:gs>
                  </a:gsLst>
                  <a:lin ang="5400000" scaled="0"/>
                </a:gradFill>
                <a:latin typeface="Segoe UI"/>
                <a:ea typeface="Segoe UI" pitchFamily="34" charset="0"/>
                <a:cs typeface="Segoe UI" pitchFamily="34" charset="0"/>
              </a:rPr>
              <a:t>Full</a:t>
            </a:r>
            <a:br>
              <a:rPr lang="en-US" sz="1730" dirty="0">
                <a:gradFill>
                  <a:gsLst>
                    <a:gs pos="0">
                      <a:srgbClr val="FFFFFF"/>
                    </a:gs>
                    <a:gs pos="100000">
                      <a:srgbClr val="FFFFFF"/>
                    </a:gs>
                  </a:gsLst>
                  <a:lin ang="5400000" scaled="0"/>
                </a:gradFill>
                <a:latin typeface="Segoe UI"/>
                <a:ea typeface="Segoe UI" pitchFamily="34" charset="0"/>
                <a:cs typeface="Segoe UI" pitchFamily="34" charset="0"/>
              </a:rPr>
            </a:br>
            <a:r>
              <a:rPr lang="en-US" sz="1730" dirty="0">
                <a:gradFill>
                  <a:gsLst>
                    <a:gs pos="0">
                      <a:srgbClr val="FFFFFF"/>
                    </a:gs>
                    <a:gs pos="100000">
                      <a:srgbClr val="FFFFFF"/>
                    </a:gs>
                  </a:gsLst>
                  <a:lin ang="5400000" scaled="0"/>
                </a:gradFill>
                <a:latin typeface="Segoe UI"/>
                <a:ea typeface="Segoe UI" pitchFamily="34" charset="0"/>
                <a:cs typeface="Segoe UI" pitchFamily="34" charset="0"/>
              </a:rPr>
              <a:t>Server</a:t>
            </a:r>
          </a:p>
        </p:txBody>
      </p:sp>
      <p:sp>
        <p:nvSpPr>
          <p:cNvPr id="8" name="Rectangle 7"/>
          <p:cNvSpPr/>
          <p:nvPr/>
        </p:nvSpPr>
        <p:spPr bwMode="auto">
          <a:xfrm>
            <a:off x="2173863" y="3276058"/>
            <a:ext cx="1278658" cy="679280"/>
          </a:xfrm>
          <a:prstGeom prst="rect">
            <a:avLst/>
          </a:prstGeom>
          <a:solidFill>
            <a:srgbClr val="68D7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r>
              <a:rPr lang="en-US" sz="1730" dirty="0">
                <a:gradFill>
                  <a:gsLst>
                    <a:gs pos="0">
                      <a:srgbClr val="FFFFFF"/>
                    </a:gs>
                    <a:gs pos="100000">
                      <a:srgbClr val="FFFFFF"/>
                    </a:gs>
                  </a:gsLst>
                  <a:lin ang="5400000" scaled="0"/>
                </a:gradFill>
                <a:latin typeface="Segoe UI"/>
                <a:ea typeface="Segoe UI" pitchFamily="34" charset="0"/>
                <a:cs typeface="Segoe UI" pitchFamily="34" charset="0"/>
              </a:rPr>
              <a:t>Server Core</a:t>
            </a:r>
          </a:p>
        </p:txBody>
      </p:sp>
      <p:sp>
        <p:nvSpPr>
          <p:cNvPr id="9" name="TextBox 8"/>
          <p:cNvSpPr txBox="1"/>
          <p:nvPr/>
        </p:nvSpPr>
        <p:spPr>
          <a:xfrm>
            <a:off x="2273993" y="3955516"/>
            <a:ext cx="2256631" cy="586920"/>
          </a:xfrm>
          <a:prstGeom prst="rect">
            <a:avLst/>
          </a:prstGeom>
          <a:noFill/>
        </p:spPr>
        <p:txBody>
          <a:bodyPr wrap="none" lIns="131820" tIns="105456" rIns="131820" bIns="105456" rtlCol="0">
            <a:spAutoFit/>
          </a:bodyPr>
          <a:lstStyle/>
          <a:p>
            <a:pPr defTabSz="672300">
              <a:lnSpc>
                <a:spcPct val="90000"/>
              </a:lnSpc>
              <a:spcAft>
                <a:spcPts val="432"/>
              </a:spcAft>
              <a:defRPr/>
            </a:pPr>
            <a:r>
              <a:rPr lang="en-US" sz="1350" dirty="0">
                <a:solidFill>
                  <a:schemeClr val="bg1"/>
                </a:solidFill>
                <a:latin typeface="Segoe UI"/>
              </a:rPr>
              <a:t>Windows Server 2008 and</a:t>
            </a:r>
            <a:br>
              <a:rPr lang="en-US" sz="1350" dirty="0">
                <a:solidFill>
                  <a:schemeClr val="bg1"/>
                </a:solidFill>
                <a:latin typeface="Segoe UI"/>
              </a:rPr>
            </a:br>
            <a:r>
              <a:rPr lang="en-US" sz="1350" dirty="0">
                <a:solidFill>
                  <a:schemeClr val="bg1"/>
                </a:solidFill>
                <a:latin typeface="Segoe UI"/>
              </a:rPr>
              <a:t>Windows Server 2008 R2</a:t>
            </a:r>
          </a:p>
        </p:txBody>
      </p:sp>
      <p:sp>
        <p:nvSpPr>
          <p:cNvPr id="10" name="Rectangle 9"/>
          <p:cNvSpPr/>
          <p:nvPr/>
        </p:nvSpPr>
        <p:spPr bwMode="auto">
          <a:xfrm>
            <a:off x="2297045" y="2910369"/>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p:cNvSpPr/>
          <p:nvPr/>
        </p:nvSpPr>
        <p:spPr bwMode="auto">
          <a:xfrm>
            <a:off x="2655980" y="2910369"/>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3014915" y="2910369"/>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3590709" y="1629873"/>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3949645" y="1629873"/>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Rectangle 14"/>
          <p:cNvSpPr/>
          <p:nvPr/>
        </p:nvSpPr>
        <p:spPr bwMode="auto">
          <a:xfrm>
            <a:off x="4308580" y="1629873"/>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p:cNvGrpSpPr/>
          <p:nvPr/>
        </p:nvGrpSpPr>
        <p:grpSpPr>
          <a:xfrm>
            <a:off x="1741152" y="2424610"/>
            <a:ext cx="485759" cy="485759"/>
            <a:chOff x="2967135" y="2948473"/>
            <a:chExt cx="673914" cy="673914"/>
          </a:xfrm>
        </p:grpSpPr>
        <p:sp>
          <p:nvSpPr>
            <p:cNvPr id="17" name="Oval 16"/>
            <p:cNvSpPr/>
            <p:nvPr/>
          </p:nvSpPr>
          <p:spPr bwMode="auto">
            <a:xfrm>
              <a:off x="2967135" y="2948473"/>
              <a:ext cx="673914" cy="673914"/>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ight Arrow 17"/>
            <p:cNvSpPr/>
            <p:nvPr/>
          </p:nvSpPr>
          <p:spPr bwMode="auto">
            <a:xfrm>
              <a:off x="3106760" y="3090014"/>
              <a:ext cx="431988" cy="39083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 name="Group 18"/>
          <p:cNvGrpSpPr/>
          <p:nvPr/>
        </p:nvGrpSpPr>
        <p:grpSpPr>
          <a:xfrm>
            <a:off x="4835623" y="2427484"/>
            <a:ext cx="485759" cy="485759"/>
            <a:chOff x="2967135" y="2948473"/>
            <a:chExt cx="673914" cy="673914"/>
          </a:xfrm>
        </p:grpSpPr>
        <p:sp>
          <p:nvSpPr>
            <p:cNvPr id="20" name="Oval 19"/>
            <p:cNvSpPr/>
            <p:nvPr/>
          </p:nvSpPr>
          <p:spPr bwMode="auto">
            <a:xfrm>
              <a:off x="2967135" y="2948473"/>
              <a:ext cx="673914" cy="673914"/>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ight Arrow 20"/>
            <p:cNvSpPr/>
            <p:nvPr/>
          </p:nvSpPr>
          <p:spPr bwMode="auto">
            <a:xfrm>
              <a:off x="3106760" y="3090014"/>
              <a:ext cx="431988" cy="39083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 name="Rectangle 21"/>
          <p:cNvSpPr/>
          <p:nvPr/>
        </p:nvSpPr>
        <p:spPr bwMode="auto">
          <a:xfrm>
            <a:off x="5268024" y="3276238"/>
            <a:ext cx="3499973" cy="679280"/>
          </a:xfrm>
          <a:prstGeom prst="rect">
            <a:avLst/>
          </a:prstGeom>
          <a:solidFill>
            <a:srgbClr val="68D7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r>
              <a:rPr lang="en-US" sz="1730" dirty="0">
                <a:gradFill>
                  <a:gsLst>
                    <a:gs pos="0">
                      <a:srgbClr val="FFFFFF"/>
                    </a:gs>
                    <a:gs pos="100000">
                      <a:srgbClr val="FFFFFF"/>
                    </a:gs>
                  </a:gsLst>
                  <a:lin ang="5400000" scaled="0"/>
                </a:gradFill>
                <a:latin typeface="Segoe UI"/>
                <a:ea typeface="Segoe UI" pitchFamily="34" charset="0"/>
                <a:cs typeface="Segoe UI" pitchFamily="34" charset="0"/>
              </a:rPr>
              <a:t>Server Core</a:t>
            </a:r>
          </a:p>
        </p:txBody>
      </p:sp>
      <p:sp>
        <p:nvSpPr>
          <p:cNvPr id="23" name="Rectangle 22"/>
          <p:cNvSpPr/>
          <p:nvPr/>
        </p:nvSpPr>
        <p:spPr bwMode="auto">
          <a:xfrm>
            <a:off x="5343796" y="2930725"/>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p:cNvSpPr/>
          <p:nvPr/>
        </p:nvSpPr>
        <p:spPr bwMode="auto">
          <a:xfrm>
            <a:off x="5702731" y="2930725"/>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p:cNvSpPr/>
          <p:nvPr/>
        </p:nvSpPr>
        <p:spPr bwMode="auto">
          <a:xfrm>
            <a:off x="6061666" y="2930725"/>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p:cNvSpPr/>
          <p:nvPr/>
        </p:nvSpPr>
        <p:spPr bwMode="auto">
          <a:xfrm>
            <a:off x="6790221" y="1966511"/>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p:cNvSpPr/>
          <p:nvPr/>
        </p:nvSpPr>
        <p:spPr bwMode="auto">
          <a:xfrm>
            <a:off x="7149156" y="1966511"/>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p:cNvSpPr/>
          <p:nvPr/>
        </p:nvSpPr>
        <p:spPr bwMode="auto">
          <a:xfrm>
            <a:off x="7501366" y="1966511"/>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p:cNvSpPr/>
          <p:nvPr/>
        </p:nvSpPr>
        <p:spPr bwMode="auto">
          <a:xfrm>
            <a:off x="6420602" y="2926695"/>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29"/>
          <p:cNvSpPr/>
          <p:nvPr/>
        </p:nvSpPr>
        <p:spPr bwMode="auto">
          <a:xfrm>
            <a:off x="6793038" y="2311125"/>
            <a:ext cx="1974958" cy="945120"/>
          </a:xfrm>
          <a:prstGeom prst="rect">
            <a:avLst/>
          </a:prstGeom>
          <a:solidFill>
            <a:srgbClr val="68D7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r>
              <a:rPr lang="en-US" sz="1730" dirty="0">
                <a:gradFill>
                  <a:gsLst>
                    <a:gs pos="0">
                      <a:srgbClr val="FFFFFF"/>
                    </a:gs>
                    <a:gs pos="100000">
                      <a:srgbClr val="FFFFFF"/>
                    </a:gs>
                  </a:gsLst>
                  <a:lin ang="5400000" scaled="0"/>
                </a:gradFill>
                <a:latin typeface="Segoe UI"/>
                <a:ea typeface="Segoe UI" pitchFamily="34" charset="0"/>
                <a:cs typeface="Segoe UI" pitchFamily="34" charset="0"/>
              </a:rPr>
              <a:t>Minimal Server Interface</a:t>
            </a:r>
          </a:p>
        </p:txBody>
      </p:sp>
      <p:sp>
        <p:nvSpPr>
          <p:cNvPr id="31" name="Rectangle 30"/>
          <p:cNvSpPr/>
          <p:nvPr/>
        </p:nvSpPr>
        <p:spPr bwMode="auto">
          <a:xfrm>
            <a:off x="7850401" y="1650048"/>
            <a:ext cx="917594" cy="646012"/>
          </a:xfrm>
          <a:prstGeom prst="rect">
            <a:avLst/>
          </a:prstGeom>
          <a:solidFill>
            <a:srgbClr val="68D7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r>
              <a:rPr lang="en-US" sz="1730" dirty="0">
                <a:gradFill>
                  <a:gsLst>
                    <a:gs pos="0">
                      <a:srgbClr val="FFFFFF"/>
                    </a:gs>
                    <a:gs pos="100000">
                      <a:srgbClr val="FFFFFF"/>
                    </a:gs>
                  </a:gsLst>
                  <a:lin ang="5400000" scaled="0"/>
                </a:gradFill>
                <a:latin typeface="Segoe UI"/>
                <a:ea typeface="Segoe UI" pitchFamily="34" charset="0"/>
                <a:cs typeface="Segoe UI" pitchFamily="34" charset="0"/>
              </a:rPr>
              <a:t>GUI Shell</a:t>
            </a:r>
          </a:p>
        </p:txBody>
      </p:sp>
      <p:sp>
        <p:nvSpPr>
          <p:cNvPr id="32" name="Rectangle 31"/>
          <p:cNvSpPr/>
          <p:nvPr/>
        </p:nvSpPr>
        <p:spPr bwMode="auto">
          <a:xfrm>
            <a:off x="7969432" y="1295708"/>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p:cNvSpPr/>
          <p:nvPr/>
        </p:nvSpPr>
        <p:spPr bwMode="auto">
          <a:xfrm>
            <a:off x="8328367" y="1295708"/>
            <a:ext cx="329551" cy="329551"/>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ctr" anchorCtr="0" forceAA="0" compatLnSpc="1">
            <a:prstTxWarp prst="textNoShape">
              <a:avLst/>
            </a:prstTxWarp>
            <a:noAutofit/>
          </a:bodyPr>
          <a:lstStyle/>
          <a:p>
            <a:pPr algn="ctr" defTabSz="672105" fontAlgn="base">
              <a:lnSpc>
                <a:spcPct val="90000"/>
              </a:lnSpc>
              <a:spcBef>
                <a:spcPct val="0"/>
              </a:spcBef>
              <a:spcAft>
                <a:spcPct val="0"/>
              </a:spcAft>
              <a:defRPr/>
            </a:pPr>
            <a:endParaRPr lang="en-US" sz="173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p:cNvSpPr txBox="1"/>
          <p:nvPr/>
        </p:nvSpPr>
        <p:spPr>
          <a:xfrm>
            <a:off x="5758598" y="3955336"/>
            <a:ext cx="2390066" cy="612440"/>
          </a:xfrm>
          <a:prstGeom prst="rect">
            <a:avLst/>
          </a:prstGeom>
          <a:noFill/>
        </p:spPr>
        <p:txBody>
          <a:bodyPr wrap="none" lIns="131820" tIns="105456" rIns="131820" bIns="105456" rtlCol="0">
            <a:spAutoFit/>
          </a:bodyPr>
          <a:lstStyle/>
          <a:p>
            <a:pPr defTabSz="672300">
              <a:lnSpc>
                <a:spcPct val="90000"/>
              </a:lnSpc>
              <a:spcAft>
                <a:spcPts val="432"/>
              </a:spcAft>
              <a:defRPr/>
            </a:pPr>
            <a:r>
              <a:rPr lang="en-US" sz="1442" dirty="0">
                <a:solidFill>
                  <a:schemeClr val="bg1"/>
                </a:solidFill>
                <a:latin typeface="Segoe UI"/>
              </a:rPr>
              <a:t>Windows Server 2012 and</a:t>
            </a:r>
            <a:br>
              <a:rPr lang="en-US" sz="1442" dirty="0">
                <a:solidFill>
                  <a:schemeClr val="bg1"/>
                </a:solidFill>
                <a:latin typeface="Segoe UI"/>
              </a:rPr>
            </a:br>
            <a:r>
              <a:rPr lang="en-US" sz="1442" dirty="0">
                <a:solidFill>
                  <a:schemeClr val="bg1"/>
                </a:solidFill>
                <a:latin typeface="Segoe UI"/>
              </a:rPr>
              <a:t>Windows Server 2012 R2</a:t>
            </a:r>
          </a:p>
        </p:txBody>
      </p:sp>
    </p:spTree>
    <p:extLst>
      <p:ext uri="{BB962C8B-B14F-4D97-AF65-F5344CB8AC3E}">
        <p14:creationId xmlns:p14="http://schemas.microsoft.com/office/powerpoint/2010/main" val="2805332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left)">
                                      <p:cBhvr>
                                        <p:cTn id="20" dur="500"/>
                                        <p:tgtEl>
                                          <p:spTgt spid="16"/>
                                        </p:tgtEl>
                                      </p:cBhvr>
                                    </p:animEffect>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left)">
                                      <p:cBhvr>
                                        <p:cTn id="55" dur="500"/>
                                        <p:tgtEl>
                                          <p:spTgt spid="19"/>
                                        </p:tgtEl>
                                      </p:cBhvr>
                                    </p:animEffect>
                                  </p:childTnLst>
                                </p:cTn>
                              </p:par>
                            </p:childTnLst>
                          </p:cTn>
                        </p:par>
                        <p:par>
                          <p:cTn id="56" fill="hold">
                            <p:stCondLst>
                              <p:cond delay="500"/>
                            </p:stCondLst>
                            <p:childTnLst>
                              <p:par>
                                <p:cTn id="57" presetID="22" presetClass="entr" presetSubtype="4"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fade">
                                      <p:cBhvr>
                                        <p:cTn id="72" dur="500"/>
                                        <p:tgtEl>
                                          <p:spTgt spid="29"/>
                                        </p:tgtEl>
                                      </p:cBhvr>
                                    </p:animEffect>
                                  </p:childTnLst>
                                </p:cTn>
                              </p:par>
                            </p:childTnLst>
                          </p:cTn>
                        </p:par>
                        <p:par>
                          <p:cTn id="73" fill="hold">
                            <p:stCondLst>
                              <p:cond delay="1500"/>
                            </p:stCondLst>
                            <p:childTnLst>
                              <p:par>
                                <p:cTn id="74" presetID="22" presetClass="entr" presetSubtype="4" fill="hold" grpId="0" nodeType="after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wipe(down)">
                                      <p:cBhvr>
                                        <p:cTn id="76" dur="500"/>
                                        <p:tgtEl>
                                          <p:spTgt spid="30"/>
                                        </p:tgtEl>
                                      </p:cBhvr>
                                    </p:animEffect>
                                  </p:childTnLst>
                                </p:cTn>
                              </p:par>
                            </p:childTnLst>
                          </p:cTn>
                        </p:par>
                        <p:par>
                          <p:cTn id="77" fill="hold">
                            <p:stCondLst>
                              <p:cond delay="2000"/>
                            </p:stCondLst>
                            <p:childTnLst>
                              <p:par>
                                <p:cTn id="78" presetID="10" presetClass="entr" presetSubtype="0"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childTnLst>
                          </p:cTn>
                        </p:par>
                        <p:par>
                          <p:cTn id="87" fill="hold">
                            <p:stCondLst>
                              <p:cond delay="2500"/>
                            </p:stCondLst>
                            <p:childTnLst>
                              <p:par>
                                <p:cTn id="88" presetID="22" presetClass="entr" presetSubtype="4" fill="hold" grpId="0" nodeType="after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wipe(down)">
                                      <p:cBhvr>
                                        <p:cTn id="90" dur="500"/>
                                        <p:tgtEl>
                                          <p:spTgt spid="31"/>
                                        </p:tgtEl>
                                      </p:cBhvr>
                                    </p:animEffect>
                                  </p:childTnLst>
                                </p:cTn>
                              </p:par>
                            </p:childTnLst>
                          </p:cTn>
                        </p:par>
                        <p:par>
                          <p:cTn id="91" fill="hold">
                            <p:stCondLst>
                              <p:cond delay="3000"/>
                            </p:stCondLst>
                            <p:childTnLst>
                              <p:par>
                                <p:cTn id="92" presetID="10" presetClass="entr" presetSubtype="0" fill="hold" grpId="0" nodeType="after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childTnLst>
                          </p:cTn>
                        </p:par>
                        <p:par>
                          <p:cTn id="98" fill="hold">
                            <p:stCondLst>
                              <p:cond delay="3500"/>
                            </p:stCondLst>
                            <p:childTnLst>
                              <p:par>
                                <p:cTn id="99" presetID="10" presetClass="entr" presetSubtype="0" fill="hold" grpId="0" nodeType="afterEffect">
                                  <p:stCondLst>
                                    <p:cond delay="0"/>
                                  </p:stCondLst>
                                  <p:childTnLst>
                                    <p:set>
                                      <p:cBhvr>
                                        <p:cTn id="100" dur="1" fill="hold">
                                          <p:stCondLst>
                                            <p:cond delay="0"/>
                                          </p:stCondLst>
                                        </p:cTn>
                                        <p:tgtEl>
                                          <p:spTgt spid="34"/>
                                        </p:tgtEl>
                                        <p:attrNameLst>
                                          <p:attrName>style.visibility</p:attrName>
                                        </p:attrNameLst>
                                      </p:cBhvr>
                                      <p:to>
                                        <p:strVal val="visible"/>
                                      </p:to>
                                    </p:set>
                                    <p:animEffect transition="in" filter="fade">
                                      <p:cBhvr>
                                        <p:cTn id="10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animBg="1"/>
      <p:bldP spid="9" grpId="0"/>
      <p:bldP spid="10" grpId="0" animBg="1"/>
      <p:bldP spid="11" grpId="0" animBg="1"/>
      <p:bldP spid="12" grpId="0" animBg="1"/>
      <p:bldP spid="13" grpId="0" animBg="1"/>
      <p:bldP spid="14" grpId="0" animBg="1"/>
      <p:bldP spid="15"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596" y="-1079390"/>
            <a:ext cx="9144000" cy="6858000"/>
          </a:xfrm>
          <a:prstGeom prst="rect">
            <a:avLst/>
          </a:prstGeom>
        </p:spPr>
      </p:pic>
      <p:sp>
        <p:nvSpPr>
          <p:cNvPr id="4" name="Title 3"/>
          <p:cNvSpPr>
            <a:spLocks noGrp="1"/>
          </p:cNvSpPr>
          <p:nvPr>
            <p:ph type="title"/>
          </p:nvPr>
        </p:nvSpPr>
        <p:spPr/>
        <p:txBody>
          <a:bodyPr/>
          <a:lstStyle/>
          <a:p>
            <a:r>
              <a:rPr lang="en-US" dirty="0"/>
              <a:t>The next step in the journey…</a:t>
            </a:r>
          </a:p>
        </p:txBody>
      </p:sp>
      <p:sp>
        <p:nvSpPr>
          <p:cNvPr id="5" name="Text Placeholder 4"/>
          <p:cNvSpPr>
            <a:spLocks noGrp="1"/>
          </p:cNvSpPr>
          <p:nvPr>
            <p:ph type="body" sz="quarter" idx="10"/>
          </p:nvPr>
        </p:nvSpPr>
        <p:spPr>
          <a:xfrm>
            <a:off x="389436" y="1085851"/>
            <a:ext cx="5478708" cy="3718148"/>
          </a:xfrm>
        </p:spPr>
        <p:txBody>
          <a:bodyPr>
            <a:normAutofit fontScale="92500" lnSpcReduction="10000"/>
          </a:bodyPr>
          <a:lstStyle/>
          <a:p>
            <a:r>
              <a:rPr lang="en-US" sz="2646" b="1" dirty="0">
                <a:solidFill>
                  <a:schemeClr val="bg1"/>
                </a:solidFill>
              </a:rPr>
              <a:t>Nano Server</a:t>
            </a:r>
            <a:r>
              <a:rPr lang="en-US" sz="2646" dirty="0">
                <a:solidFill>
                  <a:schemeClr val="bg1"/>
                </a:solidFill>
              </a:rPr>
              <a:t>: </a:t>
            </a:r>
            <a:r>
              <a:rPr lang="en-US" sz="2100" dirty="0">
                <a:solidFill>
                  <a:schemeClr val="bg1"/>
                </a:solidFill>
              </a:rPr>
              <a:t>A new headless, 64-bit only, deployment option for Windows Server</a:t>
            </a:r>
          </a:p>
          <a:p>
            <a:r>
              <a:rPr lang="en-US" sz="2646" dirty="0">
                <a:solidFill>
                  <a:schemeClr val="bg1"/>
                </a:solidFill>
              </a:rPr>
              <a:t>Deep refactoring with cloud emphasis</a:t>
            </a:r>
          </a:p>
          <a:p>
            <a:pPr lvl="1"/>
            <a:r>
              <a:rPr lang="en-US" sz="1471" dirty="0">
                <a:solidFill>
                  <a:schemeClr val="bg1"/>
                </a:solidFill>
              </a:rPr>
              <a:t>Cloud fabric &amp; infrastructure (clustering, storage, networking)</a:t>
            </a:r>
          </a:p>
          <a:p>
            <a:pPr lvl="1"/>
            <a:r>
              <a:rPr lang="en-US" sz="1471" dirty="0">
                <a:solidFill>
                  <a:schemeClr val="bg1"/>
                </a:solidFill>
              </a:rPr>
              <a:t>Born-in-the-cloud applications (PaaS v2, ASP.NET v5)</a:t>
            </a:r>
          </a:p>
          <a:p>
            <a:pPr lvl="1"/>
            <a:r>
              <a:rPr lang="en-US" sz="1471" dirty="0">
                <a:solidFill>
                  <a:schemeClr val="bg1"/>
                </a:solidFill>
              </a:rPr>
              <a:t>VMs &amp; Containers (Hyper-V &amp; Docker)</a:t>
            </a:r>
          </a:p>
          <a:p>
            <a:r>
              <a:rPr lang="en-US" sz="2646" dirty="0">
                <a:solidFill>
                  <a:schemeClr val="bg1"/>
                </a:solidFill>
              </a:rPr>
              <a:t>Extend the Server Core pattern</a:t>
            </a:r>
          </a:p>
          <a:p>
            <a:pPr lvl="1"/>
            <a:r>
              <a:rPr lang="en-US" sz="1471" dirty="0">
                <a:solidFill>
                  <a:schemeClr val="bg1"/>
                </a:solidFill>
              </a:rPr>
              <a:t>Roles &amp; features live outside of Nano Server</a:t>
            </a:r>
          </a:p>
          <a:p>
            <a:pPr lvl="1"/>
            <a:r>
              <a:rPr lang="en-US" sz="1471" dirty="0">
                <a:solidFill>
                  <a:schemeClr val="bg1"/>
                </a:solidFill>
              </a:rPr>
              <a:t>No Binaries or metadata in OS image</a:t>
            </a:r>
          </a:p>
          <a:p>
            <a:pPr lvl="1"/>
            <a:r>
              <a:rPr lang="en-US" sz="1471" dirty="0">
                <a:solidFill>
                  <a:schemeClr val="bg1"/>
                </a:solidFill>
              </a:rPr>
              <a:t>Standalone packages install like apps</a:t>
            </a:r>
          </a:p>
          <a:p>
            <a:pPr lvl="1"/>
            <a:r>
              <a:rPr lang="en-US" sz="1471" dirty="0">
                <a:solidFill>
                  <a:schemeClr val="bg1"/>
                </a:solidFill>
              </a:rPr>
              <a:t>Full driver support</a:t>
            </a:r>
          </a:p>
          <a:p>
            <a:pPr lvl="1"/>
            <a:r>
              <a:rPr lang="en-US" sz="1471" dirty="0">
                <a:solidFill>
                  <a:schemeClr val="bg1"/>
                </a:solidFill>
              </a:rPr>
              <a:t>Antimalware</a:t>
            </a:r>
          </a:p>
        </p:txBody>
      </p:sp>
      <p:sp>
        <p:nvSpPr>
          <p:cNvPr id="6" name="Rectangle 5"/>
          <p:cNvSpPr/>
          <p:nvPr/>
        </p:nvSpPr>
        <p:spPr bwMode="auto">
          <a:xfrm>
            <a:off x="4588875" y="4233024"/>
            <a:ext cx="1425113" cy="394216"/>
          </a:xfrm>
          <a:prstGeom prst="rect">
            <a:avLst/>
          </a:prstGeom>
          <a:solidFill>
            <a:srgbClr val="68D7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r>
              <a:rPr lang="en-US" sz="1618" dirty="0">
                <a:gradFill>
                  <a:gsLst>
                    <a:gs pos="0">
                      <a:srgbClr val="FFFFFF"/>
                    </a:gs>
                    <a:gs pos="100000">
                      <a:srgbClr val="FFFFFF"/>
                    </a:gs>
                  </a:gsLst>
                  <a:lin ang="5400000" scaled="0"/>
                </a:gradFill>
                <a:latin typeface="Segoe UI"/>
                <a:ea typeface="Segoe UI" pitchFamily="34" charset="0"/>
                <a:cs typeface="Segoe UI" pitchFamily="34" charset="0"/>
              </a:rPr>
              <a:t>Nano Server</a:t>
            </a:r>
          </a:p>
        </p:txBody>
      </p:sp>
      <p:sp>
        <p:nvSpPr>
          <p:cNvPr id="7" name="Rectangle 6"/>
          <p:cNvSpPr/>
          <p:nvPr/>
        </p:nvSpPr>
        <p:spPr bwMode="auto">
          <a:xfrm>
            <a:off x="4588875" y="3874755"/>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4951875" y="3872769"/>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p:cNvSpPr/>
          <p:nvPr/>
        </p:nvSpPr>
        <p:spPr bwMode="auto">
          <a:xfrm>
            <a:off x="5314875" y="3872769"/>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5677875" y="3869475"/>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p:cNvSpPr/>
          <p:nvPr/>
        </p:nvSpPr>
        <p:spPr bwMode="auto">
          <a:xfrm>
            <a:off x="6037854" y="2291807"/>
            <a:ext cx="1422912" cy="2335434"/>
          </a:xfrm>
          <a:prstGeom prst="rect">
            <a:avLst/>
          </a:prstGeom>
          <a:solidFill>
            <a:srgbClr val="68D7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Server</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Core</a:t>
            </a:r>
          </a:p>
        </p:txBody>
      </p:sp>
      <p:sp>
        <p:nvSpPr>
          <p:cNvPr id="19" name="Rectangle 18"/>
          <p:cNvSpPr/>
          <p:nvPr/>
        </p:nvSpPr>
        <p:spPr bwMode="auto">
          <a:xfrm>
            <a:off x="6044715" y="1929825"/>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solidFill>
                <a:srgbClr val="FF0000"/>
              </a:solidFill>
              <a:latin typeface="Segoe UI"/>
              <a:ea typeface="Segoe UI" pitchFamily="34" charset="0"/>
              <a:cs typeface="Segoe UI" pitchFamily="34" charset="0"/>
            </a:endParaRPr>
          </a:p>
        </p:txBody>
      </p:sp>
      <p:sp>
        <p:nvSpPr>
          <p:cNvPr id="20" name="Rectangle 19"/>
          <p:cNvSpPr/>
          <p:nvPr/>
        </p:nvSpPr>
        <p:spPr bwMode="auto">
          <a:xfrm>
            <a:off x="6404694" y="1929825"/>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solidFill>
                <a:srgbClr val="FF0000"/>
              </a:solidFill>
              <a:latin typeface="Segoe UI"/>
              <a:ea typeface="Segoe UI" pitchFamily="34" charset="0"/>
              <a:cs typeface="Segoe UI" pitchFamily="34" charset="0"/>
            </a:endParaRPr>
          </a:p>
        </p:txBody>
      </p:sp>
      <p:sp>
        <p:nvSpPr>
          <p:cNvPr id="21" name="Rectangle 20"/>
          <p:cNvSpPr/>
          <p:nvPr/>
        </p:nvSpPr>
        <p:spPr bwMode="auto">
          <a:xfrm>
            <a:off x="6764676" y="1929825"/>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solidFill>
                <a:srgbClr val="FF0000"/>
              </a:solidFill>
              <a:latin typeface="Segoe UI"/>
              <a:ea typeface="Segoe UI" pitchFamily="34" charset="0"/>
              <a:cs typeface="Segoe UI" pitchFamily="34" charset="0"/>
            </a:endParaRPr>
          </a:p>
        </p:txBody>
      </p:sp>
      <p:sp>
        <p:nvSpPr>
          <p:cNvPr id="22" name="Rectangle 21"/>
          <p:cNvSpPr/>
          <p:nvPr/>
        </p:nvSpPr>
        <p:spPr bwMode="auto">
          <a:xfrm>
            <a:off x="7124655" y="1929825"/>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solidFill>
                <a:srgbClr val="FF0000"/>
              </a:solidFill>
              <a:latin typeface="Segoe UI"/>
              <a:ea typeface="Segoe UI" pitchFamily="34" charset="0"/>
              <a:cs typeface="Segoe UI" pitchFamily="34" charset="0"/>
            </a:endParaRPr>
          </a:p>
        </p:txBody>
      </p:sp>
      <p:sp>
        <p:nvSpPr>
          <p:cNvPr id="23" name="Rectangle 22"/>
          <p:cNvSpPr/>
          <p:nvPr/>
        </p:nvSpPr>
        <p:spPr bwMode="auto">
          <a:xfrm>
            <a:off x="7484634" y="997712"/>
            <a:ext cx="1422912" cy="3629529"/>
          </a:xfrm>
          <a:prstGeom prst="rect">
            <a:avLst/>
          </a:prstGeom>
          <a:solidFill>
            <a:srgbClr val="68D7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Server</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with a Desktop Experience</a:t>
            </a:r>
          </a:p>
        </p:txBody>
      </p:sp>
      <p:sp>
        <p:nvSpPr>
          <p:cNvPr id="24" name="Rectangle 23"/>
          <p:cNvSpPr/>
          <p:nvPr/>
        </p:nvSpPr>
        <p:spPr bwMode="auto">
          <a:xfrm>
            <a:off x="7484634" y="641022"/>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solidFill>
                <a:srgbClr val="FF0000"/>
              </a:solidFill>
              <a:latin typeface="Segoe UI"/>
              <a:ea typeface="Segoe UI" pitchFamily="34" charset="0"/>
              <a:cs typeface="Segoe UI" pitchFamily="34" charset="0"/>
            </a:endParaRPr>
          </a:p>
        </p:txBody>
      </p:sp>
      <p:sp>
        <p:nvSpPr>
          <p:cNvPr id="25" name="Rectangle 24"/>
          <p:cNvSpPr/>
          <p:nvPr/>
        </p:nvSpPr>
        <p:spPr bwMode="auto">
          <a:xfrm>
            <a:off x="7844616" y="641022"/>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solidFill>
                <a:srgbClr val="FF0000"/>
              </a:solidFill>
              <a:latin typeface="Segoe UI"/>
              <a:ea typeface="Segoe UI" pitchFamily="34" charset="0"/>
              <a:cs typeface="Segoe UI" pitchFamily="34" charset="0"/>
            </a:endParaRPr>
          </a:p>
        </p:txBody>
      </p:sp>
      <p:sp>
        <p:nvSpPr>
          <p:cNvPr id="26" name="Rectangle 25"/>
          <p:cNvSpPr/>
          <p:nvPr/>
        </p:nvSpPr>
        <p:spPr bwMode="auto">
          <a:xfrm>
            <a:off x="8204595" y="641022"/>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solidFill>
                <a:srgbClr val="FF0000"/>
              </a:solidFill>
              <a:latin typeface="Segoe UI"/>
              <a:ea typeface="Segoe UI" pitchFamily="34" charset="0"/>
              <a:cs typeface="Segoe UI" pitchFamily="34" charset="0"/>
            </a:endParaRPr>
          </a:p>
        </p:txBody>
      </p:sp>
      <p:sp>
        <p:nvSpPr>
          <p:cNvPr id="27" name="Rectangle 26"/>
          <p:cNvSpPr/>
          <p:nvPr/>
        </p:nvSpPr>
        <p:spPr bwMode="auto">
          <a:xfrm>
            <a:off x="8564574" y="641019"/>
            <a:ext cx="336112" cy="336112"/>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ctr" anchorCtr="0" forceAA="0" compatLnSpc="1">
            <a:prstTxWarp prst="textNoShape">
              <a:avLst/>
            </a:prstTxWarp>
            <a:noAutofit/>
          </a:bodyPr>
          <a:lstStyle/>
          <a:p>
            <a:pPr algn="ctr" defTabSz="685481" fontAlgn="base">
              <a:lnSpc>
                <a:spcPct val="90000"/>
              </a:lnSpc>
              <a:spcBef>
                <a:spcPct val="0"/>
              </a:spcBef>
              <a:spcAft>
                <a:spcPct val="0"/>
              </a:spcAft>
              <a:defRPr/>
            </a:pPr>
            <a:endParaRPr lang="en-US" sz="1765" dirty="0">
              <a:solidFill>
                <a:srgbClr val="FF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790338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500"/>
                                        <p:tgtEl>
                                          <p:spTgt spid="23"/>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
                                            <p:txEl>
                                              <p:pRg st="1" end="1"/>
                                            </p:txEl>
                                          </p:spTgt>
                                        </p:tgtEl>
                                        <p:attrNameLst>
                                          <p:attrName>style.visibility</p:attrName>
                                        </p:attrNameLst>
                                      </p:cBhvr>
                                      <p:to>
                                        <p:strVal val="visible"/>
                                      </p:to>
                                    </p:set>
                                    <p:animEffect transition="in" filter="fade">
                                      <p:cBhvr>
                                        <p:cTn id="61" dur="500"/>
                                        <p:tgtEl>
                                          <p:spTgt spid="5">
                                            <p:txEl>
                                              <p:pRg st="1" end="1"/>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xEl>
                                              <p:pRg st="2" end="2"/>
                                            </p:txEl>
                                          </p:spTgt>
                                        </p:tgtEl>
                                        <p:attrNameLst>
                                          <p:attrName>style.visibility</p:attrName>
                                        </p:attrNameLst>
                                      </p:cBhvr>
                                      <p:to>
                                        <p:strVal val="visible"/>
                                      </p:to>
                                    </p:set>
                                    <p:animEffect transition="in" filter="fade">
                                      <p:cBhvr>
                                        <p:cTn id="64" dur="500"/>
                                        <p:tgtEl>
                                          <p:spTgt spid="5">
                                            <p:txEl>
                                              <p:pRg st="2" end="2"/>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
                                            <p:txEl>
                                              <p:pRg st="3" end="3"/>
                                            </p:txEl>
                                          </p:spTgt>
                                        </p:tgtEl>
                                        <p:attrNameLst>
                                          <p:attrName>style.visibility</p:attrName>
                                        </p:attrNameLst>
                                      </p:cBhvr>
                                      <p:to>
                                        <p:strVal val="visible"/>
                                      </p:to>
                                    </p:set>
                                    <p:animEffect transition="in" filter="fade">
                                      <p:cBhvr>
                                        <p:cTn id="67" dur="500"/>
                                        <p:tgtEl>
                                          <p:spTgt spid="5">
                                            <p:txEl>
                                              <p:pRg st="3" end="3"/>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
                                            <p:txEl>
                                              <p:pRg st="4" end="4"/>
                                            </p:txEl>
                                          </p:spTgt>
                                        </p:tgtEl>
                                        <p:attrNameLst>
                                          <p:attrName>style.visibility</p:attrName>
                                        </p:attrNameLst>
                                      </p:cBhvr>
                                      <p:to>
                                        <p:strVal val="visible"/>
                                      </p:to>
                                    </p:set>
                                    <p:animEffect transition="in" filter="fade">
                                      <p:cBhvr>
                                        <p:cTn id="70" dur="500"/>
                                        <p:tgtEl>
                                          <p:spTgt spid="5">
                                            <p:txEl>
                                              <p:pRg st="4" end="4"/>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
                                            <p:txEl>
                                              <p:pRg st="5" end="5"/>
                                            </p:txEl>
                                          </p:spTgt>
                                        </p:tgtEl>
                                        <p:attrNameLst>
                                          <p:attrName>style.visibility</p:attrName>
                                        </p:attrNameLst>
                                      </p:cBhvr>
                                      <p:to>
                                        <p:strVal val="visible"/>
                                      </p:to>
                                    </p:set>
                                    <p:animEffect transition="in" filter="fade">
                                      <p:cBhvr>
                                        <p:cTn id="75" dur="500"/>
                                        <p:tgtEl>
                                          <p:spTgt spid="5">
                                            <p:txEl>
                                              <p:pRg st="5" end="5"/>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
                                            <p:txEl>
                                              <p:pRg st="6" end="6"/>
                                            </p:txEl>
                                          </p:spTgt>
                                        </p:tgtEl>
                                        <p:attrNameLst>
                                          <p:attrName>style.visibility</p:attrName>
                                        </p:attrNameLst>
                                      </p:cBhvr>
                                      <p:to>
                                        <p:strVal val="visible"/>
                                      </p:to>
                                    </p:set>
                                    <p:animEffect transition="in" filter="fade">
                                      <p:cBhvr>
                                        <p:cTn id="78" dur="500"/>
                                        <p:tgtEl>
                                          <p:spTgt spid="5">
                                            <p:txEl>
                                              <p:pRg st="6" end="6"/>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
                                            <p:txEl>
                                              <p:pRg st="7" end="7"/>
                                            </p:txEl>
                                          </p:spTgt>
                                        </p:tgtEl>
                                        <p:attrNameLst>
                                          <p:attrName>style.visibility</p:attrName>
                                        </p:attrNameLst>
                                      </p:cBhvr>
                                      <p:to>
                                        <p:strVal val="visible"/>
                                      </p:to>
                                    </p:set>
                                    <p:animEffect transition="in" filter="fade">
                                      <p:cBhvr>
                                        <p:cTn id="81" dur="500"/>
                                        <p:tgtEl>
                                          <p:spTgt spid="5">
                                            <p:txEl>
                                              <p:pRg st="7" end="7"/>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
                                            <p:txEl>
                                              <p:pRg st="8" end="8"/>
                                            </p:txEl>
                                          </p:spTgt>
                                        </p:tgtEl>
                                        <p:attrNameLst>
                                          <p:attrName>style.visibility</p:attrName>
                                        </p:attrNameLst>
                                      </p:cBhvr>
                                      <p:to>
                                        <p:strVal val="visible"/>
                                      </p:to>
                                    </p:set>
                                    <p:animEffect transition="in" filter="fade">
                                      <p:cBhvr>
                                        <p:cTn id="84" dur="500"/>
                                        <p:tgtEl>
                                          <p:spTgt spid="5">
                                            <p:txEl>
                                              <p:pRg st="8" end="8"/>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
                                            <p:txEl>
                                              <p:pRg st="9" end="9"/>
                                            </p:txEl>
                                          </p:spTgt>
                                        </p:tgtEl>
                                        <p:attrNameLst>
                                          <p:attrName>style.visibility</p:attrName>
                                        </p:attrNameLst>
                                      </p:cBhvr>
                                      <p:to>
                                        <p:strVal val="visible"/>
                                      </p:to>
                                    </p:set>
                                    <p:animEffect transition="in" filter="fade">
                                      <p:cBhvr>
                                        <p:cTn id="87" dur="500"/>
                                        <p:tgtEl>
                                          <p:spTgt spid="5">
                                            <p:txEl>
                                              <p:pRg st="9" end="9"/>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txEl>
                                              <p:pRg st="10" end="10"/>
                                            </p:txEl>
                                          </p:spTgt>
                                        </p:tgtEl>
                                        <p:attrNameLst>
                                          <p:attrName>style.visibility</p:attrName>
                                        </p:attrNameLst>
                                      </p:cBhvr>
                                      <p:to>
                                        <p:strVal val="visible"/>
                                      </p:to>
                                    </p:set>
                                    <p:animEffect transition="in" filter="fade">
                                      <p:cBhvr>
                                        <p:cTn id="90"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animBg="1"/>
      <p:bldP spid="9" grpId="0" animBg="1"/>
      <p:bldP spid="13"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PPT-mal_NIC.potx</Template>
  <TotalTime>3388</TotalTime>
  <Words>2593</Words>
  <Application>Microsoft Office PowerPoint</Application>
  <PresentationFormat>On-screen Show (16:9)</PresentationFormat>
  <Paragraphs>412</Paragraphs>
  <Slides>49</Slides>
  <Notes>3</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49</vt:i4>
      </vt:variant>
    </vt:vector>
  </HeadingPairs>
  <TitlesOfParts>
    <vt:vector size="59" baseType="lpstr">
      <vt:lpstr>Arial</vt:lpstr>
      <vt:lpstr>Arial Rounded MT Bold</vt:lpstr>
      <vt:lpstr>Calibri</vt:lpstr>
      <vt:lpstr>Lucida Console</vt:lpstr>
      <vt:lpstr>Museo Sans 100</vt:lpstr>
      <vt:lpstr>Museo Sans 300</vt:lpstr>
      <vt:lpstr>Segoe UI</vt:lpstr>
      <vt:lpstr>Times New Roman</vt:lpstr>
      <vt:lpstr>Verdana</vt:lpstr>
      <vt:lpstr>PPT-mal_NIC</vt:lpstr>
      <vt:lpstr>PowerPoint Presentation</vt:lpstr>
      <vt:lpstr>Nano Server - All you need to know</vt:lpstr>
      <vt:lpstr>About me</vt:lpstr>
      <vt:lpstr>PowerPoint Presentation</vt:lpstr>
      <vt:lpstr>Introduction</vt:lpstr>
      <vt:lpstr>PowerPoint Presentation</vt:lpstr>
      <vt:lpstr>PowerPoint Presentation</vt:lpstr>
      <vt:lpstr>As it is today…</vt:lpstr>
      <vt:lpstr>The next step in the journey…</vt:lpstr>
      <vt:lpstr>Servicing improvements*</vt:lpstr>
      <vt:lpstr>Security improvements</vt:lpstr>
      <vt:lpstr>Resource utilization improvements</vt:lpstr>
      <vt:lpstr>Deployment improvements</vt:lpstr>
      <vt:lpstr>PowerPoint Presentation</vt:lpstr>
      <vt:lpstr>Examples</vt:lpstr>
      <vt:lpstr>Demo</vt:lpstr>
      <vt:lpstr>Packages</vt:lpstr>
      <vt:lpstr>PowerPoint Presentation</vt:lpstr>
      <vt:lpstr>PowerPoint Presentation</vt:lpstr>
      <vt:lpstr>PowerPoint Presentation</vt:lpstr>
      <vt:lpstr>PowerPoint Presentation</vt:lpstr>
      <vt:lpstr>PowerPoint Presentation</vt:lpstr>
      <vt:lpstr>Examples</vt:lpstr>
      <vt:lpstr>Additional information</vt:lpstr>
      <vt:lpstr>Online installation</vt:lpstr>
      <vt:lpstr>Management</vt:lpstr>
      <vt:lpstr>PowerPoint Presentation</vt:lpstr>
      <vt:lpstr>PowerPoint Presentation</vt:lpstr>
      <vt:lpstr>PowerPoint Presentation</vt:lpstr>
      <vt:lpstr>PowerPoint Presentation</vt:lpstr>
      <vt:lpstr>PowerShell cmdlets not supported</vt:lpstr>
      <vt:lpstr>PowerPoint Presentation</vt:lpstr>
      <vt:lpstr>PowerPoint Presentation</vt:lpstr>
      <vt:lpstr>PowerPoint Presentation</vt:lpstr>
      <vt:lpstr>PowerPoint Presentation</vt:lpstr>
      <vt:lpstr>PowerPoint Presentation</vt:lpstr>
      <vt:lpstr>PowerPoint Presentation</vt:lpstr>
      <vt:lpstr>In Depth</vt:lpstr>
      <vt:lpstr>Setup &amp; Boot Eventlog collection</vt:lpstr>
      <vt:lpstr>PowerPoint Presentation</vt:lpstr>
      <vt:lpstr>PowerPoint Presentation</vt:lpstr>
      <vt:lpstr>Kernel Debugging</vt:lpstr>
      <vt:lpstr>Performance &amp; Event monitoring</vt:lpstr>
      <vt:lpstr>PowerPoint Presentation</vt:lpstr>
      <vt:lpstr>A bit</vt:lpstr>
      <vt:lpstr>PowerPoint Presentation</vt:lpstr>
      <vt:lpstr>Want more?</vt:lpstr>
      <vt:lpstr>PowerPoint Presentation</vt:lpstr>
      <vt:lpstr>Picture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Mike Resseler</cp:lastModifiedBy>
  <cp:revision>72</cp:revision>
  <dcterms:created xsi:type="dcterms:W3CDTF">2012-11-21T10:27:26Z</dcterms:created>
  <dcterms:modified xsi:type="dcterms:W3CDTF">2017-02-21T09:12:21Z</dcterms:modified>
</cp:coreProperties>
</file>